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9753600" cx="13004800"/>
  <p:notesSz cx="6858000" cy="9144000"/>
  <p:embeddedFontLst>
    <p:embeddedFont>
      <p:font typeface="Helvetica Neue"/>
      <p:regular r:id="rId84"/>
      <p:bold r:id="rId85"/>
      <p:italic r:id="rId86"/>
      <p:boldItalic r:id="rId87"/>
    </p:embeddedFont>
    <p:embeddedFont>
      <p:font typeface="Helvetica Neue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j2MoJeRug1y4N2FdxKj/KkDMFa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524D69-B739-42F8-B427-85336E90E4CD}">
  <a:tblStyle styleId="{C6524D69-B739-42F8-B427-85336E90E4CD}" styleName="Table_0">
    <a:wholeTbl>
      <a:tcTxStyle b="off" i="off">
        <a:font>
          <a:latin typeface="Helvetica Neue"/>
          <a:ea typeface="Helvetica Neue"/>
          <a:cs typeface="Helvetica Neue"/>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B5B5C1"/>
          </a:solidFill>
        </a:fill>
      </a:tcStyle>
    </a:wholeTbl>
    <a:band1H>
      <a:tcTxStyle b="off" i="off"/>
    </a:band1H>
    <a:band2H>
      <a:tcTxStyle b="off" i="off"/>
      <a:tcStyle>
        <a:fill>
          <a:solidFill>
            <a:srgbClr val="9A9AA5"/>
          </a:solidFill>
        </a:fill>
      </a:tcStyle>
    </a:band2H>
    <a:band1V>
      <a:tcTxStyle b="off" i="off"/>
    </a:band1V>
    <a:band2V>
      <a:tcTxStyle b="off" i="off"/>
    </a:band2V>
    <a:lastCol>
      <a:tcTxStyle b="off" i="off"/>
    </a:lastCol>
    <a:firstCol>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3585F"/>
          </a:solidFill>
        </a:fill>
      </a:tcStyle>
    </a:firstCol>
    <a:lastRow>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798089"/>
          </a:solidFill>
        </a:fill>
      </a:tcStyle>
    </a:lastRow>
    <a:seCell>
      <a:tcTxStyle b="off" i="off"/>
    </a:seCell>
    <a:swCell>
      <a:tcTxStyle b="off" i="off"/>
    </a:swCell>
    <a:firstRow>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798089"/>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HelveticaNeue-italic.fntdata"/><Relationship Id="rId41" Type="http://schemas.openxmlformats.org/officeDocument/2006/relationships/slide" Target="slides/slide36.xml"/><Relationship Id="rId85" Type="http://schemas.openxmlformats.org/officeDocument/2006/relationships/font" Target="fonts/HelveticaNeue-bold.fntdata"/><Relationship Id="rId44" Type="http://schemas.openxmlformats.org/officeDocument/2006/relationships/slide" Target="slides/slide39.xml"/><Relationship Id="rId88" Type="http://schemas.openxmlformats.org/officeDocument/2006/relationships/font" Target="fonts/HelveticaNeueLight-regular.fntdata"/><Relationship Id="rId43" Type="http://schemas.openxmlformats.org/officeDocument/2006/relationships/slide" Target="slides/slide38.xml"/><Relationship Id="rId87" Type="http://schemas.openxmlformats.org/officeDocument/2006/relationships/font" Target="fonts/HelveticaNeue-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Light-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7" name="Google Shape;13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3" name="Google Shape;1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0" name="Google Shape;15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6" name="Google Shape;1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2" name="Google Shape;16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8" name="Google Shape;16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5" name="Google Shape;1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1" name="Google Shape;18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7" name="Google Shape;18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看過一次 dataset 是完成一個 epoch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3" name="Google Shape;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4" name="Google Shape;21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1" name="Google Shape;2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7" name="Google Shape;22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3" name="Google Shape;2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3" name="Google Shape;24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9" name="Google Shape;24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0" name="Google Shape;26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3" name="Google Shape;27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5" name="Google Shape;28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3" name="Google Shape;29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9" name="Google Shape;29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4" name="Google Shape;30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0" name="Google Shape;31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0f0585421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7" name="Google Shape;317;g290f058542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4" name="Google Shape;32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1" name="Google Shape;33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8" name="Google Shape;33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5" name="Google Shape;3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1" name="Google Shape;35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8" name="Google Shape;3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5" name="Google Shape;7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5" name="Google Shape;36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2" name="Google Shape;3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8" name="Google Shape;3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0" name="Google Shape;40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3" name="Google Shape;41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9" name="Google Shape;41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25" name="Google Shape;42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1" name="Google Shape;43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7999"/>
              </a:lnSpc>
              <a:spcBef>
                <a:spcPts val="0"/>
              </a:spcBef>
              <a:spcAft>
                <a:spcPts val="0"/>
              </a:spcAft>
              <a:buSzPts val="2200"/>
              <a:buFont typeface="Arial"/>
              <a:buChar char="•"/>
            </a:pPr>
            <a:r>
              <a:rPr lang="en-US"/>
              <a:t>Dropout: 捨棄掉一些 hidden weight 防止 overfit</a:t>
            </a:r>
            <a:endParaRPr/>
          </a:p>
          <a:p>
            <a:pPr indent="-342900" lvl="0" marL="342900" rtl="0" algn="l">
              <a:lnSpc>
                <a:spcPct val="117999"/>
              </a:lnSpc>
              <a:spcBef>
                <a:spcPts val="0"/>
              </a:spcBef>
              <a:spcAft>
                <a:spcPts val="0"/>
              </a:spcAft>
              <a:buSzPts val="2200"/>
              <a:buFont typeface="Arial"/>
              <a:buChar char="•"/>
            </a:pPr>
            <a:r>
              <a:rPr lang="en-US"/>
              <a:t>Adam: adagrap 跟 momentum 的結合，前者會隨 training time 調整 learning rate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4" name="Google Shape;45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2" name="Google Shape;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3" name="Google Shape;46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1" name="Google Shape;47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8" name="Google Shape;47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5" name="Google Shape;48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3" name="Google Shape;49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2" name="Google Shape;50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9" name="Google Shape;50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15" name="Google Shape;51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8" name="Google Shape;52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4" name="Google Shape;53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8" name="Google Shape;8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0" name="Google Shape;54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Tf.GradientTape 會記錄正向傳播的內容，呼叫她的 gradient 即可反向計算 gradient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1" name="Google Shape;57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8" name="Google Shape;578;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5" name="Google Shape;585;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在 tf 裡面不用擔心 tape.gradient 會幫我們算好</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2" name="Google Shape;59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9" name="Google Shape;619;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6" name="Google Shape;64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2" name="Google Shape;652;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把 tf.function 當成 </a:t>
            </a:r>
            <a:r>
              <a:rPr b="0" i="0" lang="en-US" sz="2200">
                <a:latin typeface="Helvetica Neue"/>
                <a:ea typeface="Helvetica Neue"/>
                <a:cs typeface="Helvetica Neue"/>
                <a:sym typeface="Helvetica Neue"/>
              </a:rPr>
              <a:t>decorator(裝飾器) 使用</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8" name="Google Shape;658;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 name="Google Shape;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7999"/>
              </a:lnSpc>
              <a:spcBef>
                <a:spcPts val="0"/>
              </a:spcBef>
              <a:spcAft>
                <a:spcPts val="0"/>
              </a:spcAft>
              <a:buSzPts val="2200"/>
              <a:buFont typeface="Arial"/>
              <a:buChar char="•"/>
            </a:pPr>
            <a:r>
              <a:rPr lang="en-US"/>
              <a:t>Debug 的時候盡量用 eager mode 去 de 先不要加 decorator</a:t>
            </a:r>
            <a:endParaRPr/>
          </a:p>
          <a:p>
            <a:pPr indent="-342900" lvl="0" marL="342900" rtl="0" algn="l">
              <a:lnSpc>
                <a:spcPct val="117999"/>
              </a:lnSpc>
              <a:spcBef>
                <a:spcPts val="0"/>
              </a:spcBef>
              <a:spcAft>
                <a:spcPts val="0"/>
              </a:spcAft>
              <a:buSzPts val="2200"/>
              <a:buFont typeface="Arial"/>
              <a:buChar char="•"/>
            </a:pPr>
            <a:r>
              <a:rPr lang="en-US"/>
              <a:t>盡量不要再透過 python 在外面去更改變數，都用 tf 的操作去改</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2" name="Google Shape;672;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因為如果我們有加 tf.function 那她會在第一次執行的時候就把 graph 建好，所以之後的 python code 就沒辦法影響他</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8" name="Google Shape;67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4" name="Google Shape;684;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變成我們要透過 assign 的方式去更新他</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1" name="Google Shape;691;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7" name="Google Shape;69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3" name="Google Shape;703;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13" name="Google Shape;713;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4" name="Google Shape;72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0f0585421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1" name="Google Shape;101;g290f0585421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78"/>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78"/>
          <p:cNvSpPr txBox="1"/>
          <p:nvPr>
            <p:ph idx="1" type="body"/>
          </p:nvPr>
        </p:nvSpPr>
        <p:spPr>
          <a:xfrm>
            <a:off x="1270000" y="50419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2" name="Google Shape;12;p7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6" name="Shape 46"/>
        <p:cNvGrpSpPr/>
        <p:nvPr/>
      </p:nvGrpSpPr>
      <p:grpSpPr>
        <a:xfrm>
          <a:off x="0" y="0"/>
          <a:ext cx="0" cy="0"/>
          <a:chOff x="0" y="0"/>
          <a:chExt cx="0" cy="0"/>
        </a:xfrm>
      </p:grpSpPr>
      <p:sp>
        <p:nvSpPr>
          <p:cNvPr id="47" name="Google Shape;47;p87"/>
          <p:cNvSpPr txBox="1"/>
          <p:nvPr>
            <p:ph idx="1" type="body"/>
          </p:nvPr>
        </p:nvSpPr>
        <p:spPr>
          <a:xfrm>
            <a:off x="1270000" y="6362700"/>
            <a:ext cx="10464800" cy="461366"/>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8" name="Google Shape;48;p87"/>
          <p:cNvSpPr txBox="1"/>
          <p:nvPr>
            <p:ph idx="2" type="body"/>
          </p:nvPr>
        </p:nvSpPr>
        <p:spPr>
          <a:xfrm>
            <a:off x="1270000" y="4267112"/>
            <a:ext cx="10464800" cy="609776"/>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9" name="Google Shape;49;p8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50" name="Shape 50"/>
        <p:cNvGrpSpPr/>
        <p:nvPr/>
      </p:nvGrpSpPr>
      <p:grpSpPr>
        <a:xfrm>
          <a:off x="0" y="0"/>
          <a:ext cx="0" cy="0"/>
          <a:chOff x="0" y="0"/>
          <a:chExt cx="0" cy="0"/>
        </a:xfrm>
      </p:grpSpPr>
      <p:sp>
        <p:nvSpPr>
          <p:cNvPr id="51" name="Google Shape;51;p88"/>
          <p:cNvSpPr/>
          <p:nvPr>
            <p:ph idx="2" type="pic"/>
          </p:nvPr>
        </p:nvSpPr>
        <p:spPr>
          <a:xfrm>
            <a:off x="-949853" y="0"/>
            <a:ext cx="14904506" cy="9944100"/>
          </a:xfrm>
          <a:prstGeom prst="rect">
            <a:avLst/>
          </a:prstGeom>
          <a:noFill/>
          <a:ln>
            <a:noFill/>
          </a:ln>
        </p:spPr>
      </p:sp>
      <p:sp>
        <p:nvSpPr>
          <p:cNvPr id="52" name="Google Shape;52;p8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89"/>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3" name="Shape 13"/>
        <p:cNvGrpSpPr/>
        <p:nvPr/>
      </p:nvGrpSpPr>
      <p:grpSpPr>
        <a:xfrm>
          <a:off x="0" y="0"/>
          <a:ext cx="0" cy="0"/>
          <a:chOff x="0" y="0"/>
          <a:chExt cx="0" cy="0"/>
        </a:xfrm>
      </p:grpSpPr>
      <p:sp>
        <p:nvSpPr>
          <p:cNvPr id="14" name="Google Shape;14;p79"/>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79"/>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6" name="Google Shape;16;p79"/>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7" name="Shape 17"/>
        <p:cNvGrpSpPr/>
        <p:nvPr/>
      </p:nvGrpSpPr>
      <p:grpSpPr>
        <a:xfrm>
          <a:off x="0" y="0"/>
          <a:ext cx="0" cy="0"/>
          <a:chOff x="0" y="0"/>
          <a:chExt cx="0" cy="0"/>
        </a:xfrm>
      </p:grpSpPr>
      <p:sp>
        <p:nvSpPr>
          <p:cNvPr id="18" name="Google Shape;18;p80"/>
          <p:cNvSpPr/>
          <p:nvPr>
            <p:ph idx="2" type="pic"/>
          </p:nvPr>
        </p:nvSpPr>
        <p:spPr>
          <a:xfrm>
            <a:off x="1622088" y="289099"/>
            <a:ext cx="9753603" cy="6505789"/>
          </a:xfrm>
          <a:prstGeom prst="rect">
            <a:avLst/>
          </a:prstGeom>
          <a:noFill/>
          <a:ln>
            <a:noFill/>
          </a:ln>
        </p:spPr>
      </p:sp>
      <p:sp>
        <p:nvSpPr>
          <p:cNvPr id="19" name="Google Shape;19;p80"/>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0" name="Google Shape;20;p80"/>
          <p:cNvSpPr txBox="1"/>
          <p:nvPr>
            <p:ph idx="1" type="body"/>
          </p:nvPr>
        </p:nvSpPr>
        <p:spPr>
          <a:xfrm>
            <a:off x="1270000" y="81534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1" name="Google Shape;21;p80"/>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22" name="Shape 22"/>
        <p:cNvGrpSpPr/>
        <p:nvPr/>
      </p:nvGrpSpPr>
      <p:grpSpPr>
        <a:xfrm>
          <a:off x="0" y="0"/>
          <a:ext cx="0" cy="0"/>
          <a:chOff x="0" y="0"/>
          <a:chExt cx="0" cy="0"/>
        </a:xfrm>
      </p:grpSpPr>
      <p:sp>
        <p:nvSpPr>
          <p:cNvPr id="23" name="Google Shape;23;p81"/>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 name="Google Shape;24;p8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5" name="Shape 25"/>
        <p:cNvGrpSpPr/>
        <p:nvPr/>
      </p:nvGrpSpPr>
      <p:grpSpPr>
        <a:xfrm>
          <a:off x="0" y="0"/>
          <a:ext cx="0" cy="0"/>
          <a:chOff x="0" y="0"/>
          <a:chExt cx="0" cy="0"/>
        </a:xfrm>
      </p:grpSpPr>
      <p:sp>
        <p:nvSpPr>
          <p:cNvPr id="26" name="Google Shape;26;p82"/>
          <p:cNvSpPr/>
          <p:nvPr>
            <p:ph idx="2" type="pic"/>
          </p:nvPr>
        </p:nvSpPr>
        <p:spPr>
          <a:xfrm>
            <a:off x="2263775" y="613833"/>
            <a:ext cx="12401550" cy="8267701"/>
          </a:xfrm>
          <a:prstGeom prst="rect">
            <a:avLst/>
          </a:prstGeom>
          <a:noFill/>
          <a:ln>
            <a:noFill/>
          </a:ln>
        </p:spPr>
      </p:sp>
      <p:sp>
        <p:nvSpPr>
          <p:cNvPr id="27" name="Google Shape;27;p82"/>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82"/>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9" name="Google Shape;29;p8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0" name="Shape 30"/>
        <p:cNvGrpSpPr/>
        <p:nvPr/>
      </p:nvGrpSpPr>
      <p:grpSpPr>
        <a:xfrm>
          <a:off x="0" y="0"/>
          <a:ext cx="0" cy="0"/>
          <a:chOff x="0" y="0"/>
          <a:chExt cx="0" cy="0"/>
        </a:xfrm>
      </p:grpSpPr>
      <p:sp>
        <p:nvSpPr>
          <p:cNvPr id="31" name="Google Shape;31;p83"/>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8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84"/>
          <p:cNvSpPr/>
          <p:nvPr>
            <p:ph idx="2" type="pic"/>
          </p:nvPr>
        </p:nvSpPr>
        <p:spPr>
          <a:xfrm>
            <a:off x="4086225" y="2586566"/>
            <a:ext cx="9429750" cy="6286501"/>
          </a:xfrm>
          <a:prstGeom prst="rect">
            <a:avLst/>
          </a:prstGeom>
          <a:noFill/>
          <a:ln>
            <a:noFill/>
          </a:ln>
        </p:spPr>
      </p:sp>
      <p:sp>
        <p:nvSpPr>
          <p:cNvPr id="35" name="Google Shape;35;p84"/>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6" name="Google Shape;36;p84"/>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37" name="Google Shape;37;p84"/>
          <p:cNvSpPr txBox="1"/>
          <p:nvPr>
            <p:ph idx="12" type="sldNum"/>
          </p:nvPr>
        </p:nvSpPr>
        <p:spPr>
          <a:xfrm>
            <a:off x="6328884" y="9296400"/>
            <a:ext cx="340259" cy="342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8" name="Shape 38"/>
        <p:cNvGrpSpPr/>
        <p:nvPr/>
      </p:nvGrpSpPr>
      <p:grpSpPr>
        <a:xfrm>
          <a:off x="0" y="0"/>
          <a:ext cx="0" cy="0"/>
          <a:chOff x="0" y="0"/>
          <a:chExt cx="0" cy="0"/>
        </a:xfrm>
      </p:grpSpPr>
      <p:sp>
        <p:nvSpPr>
          <p:cNvPr id="39" name="Google Shape;39;p85"/>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0" name="Google Shape;40;p85"/>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41" name="Shape 41"/>
        <p:cNvGrpSpPr/>
        <p:nvPr/>
      </p:nvGrpSpPr>
      <p:grpSpPr>
        <a:xfrm>
          <a:off x="0" y="0"/>
          <a:ext cx="0" cy="0"/>
          <a:chOff x="0" y="0"/>
          <a:chExt cx="0" cy="0"/>
        </a:xfrm>
      </p:grpSpPr>
      <p:sp>
        <p:nvSpPr>
          <p:cNvPr id="42" name="Google Shape;42;p86"/>
          <p:cNvSpPr/>
          <p:nvPr>
            <p:ph idx="2" type="pic"/>
          </p:nvPr>
        </p:nvSpPr>
        <p:spPr>
          <a:xfrm>
            <a:off x="6680200" y="5029200"/>
            <a:ext cx="6054748" cy="4038600"/>
          </a:xfrm>
          <a:prstGeom prst="rect">
            <a:avLst/>
          </a:prstGeom>
          <a:noFill/>
          <a:ln>
            <a:noFill/>
          </a:ln>
        </p:spPr>
      </p:sp>
      <p:sp>
        <p:nvSpPr>
          <p:cNvPr id="43" name="Google Shape;43;p86"/>
          <p:cNvSpPr/>
          <p:nvPr>
            <p:ph idx="3" type="pic"/>
          </p:nvPr>
        </p:nvSpPr>
        <p:spPr>
          <a:xfrm>
            <a:off x="6502400" y="889000"/>
            <a:ext cx="5867400" cy="3911601"/>
          </a:xfrm>
          <a:prstGeom prst="rect">
            <a:avLst/>
          </a:prstGeom>
          <a:noFill/>
          <a:ln>
            <a:noFill/>
          </a:ln>
        </p:spPr>
      </p:sp>
      <p:sp>
        <p:nvSpPr>
          <p:cNvPr id="44" name="Google Shape;44;p86"/>
          <p:cNvSpPr/>
          <p:nvPr>
            <p:ph idx="4" type="pic"/>
          </p:nvPr>
        </p:nvSpPr>
        <p:spPr>
          <a:xfrm>
            <a:off x="-2374900" y="889000"/>
            <a:ext cx="11982450" cy="7988300"/>
          </a:xfrm>
          <a:prstGeom prst="rect">
            <a:avLst/>
          </a:prstGeom>
          <a:noFill/>
          <a:ln>
            <a:noFill/>
          </a:ln>
        </p:spPr>
      </p:sp>
      <p:sp>
        <p:nvSpPr>
          <p:cNvPr id="45" name="Google Shape;45;p86"/>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77"/>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77"/>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7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34.png"/><Relationship Id="rId8"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hyperlink" Target="https://docs.nvidia.com/deeplearning/cudnn/support-matrix/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tensorflow.org/install/gpu" TargetMode="Externa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tensorflow.org/install/pip" TargetMode="Externa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colab.research.google.com/signup" TargetMode="Externa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tensorflow.org/versions/r2.0/api_docs/python/tf/keras/datase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tensorflow.org/api_docs/python/tf/keras/Sequential" TargetMode="Externa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tensorflow.org/api_docs/python/tf/keras/Model#summary" TargetMode="Externa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tensorflow.org/api_docs/python/tf/keras/Model#fit" TargetMode="External"/><Relationship Id="rId4" Type="http://schemas.openxmlformats.org/officeDocument/2006/relationships/hyperlink" Target="https://www.tensorflow.org/api_docs/python/tf/keras/Model#evaluate" TargetMode="External"/><Relationship Id="rId5" Type="http://schemas.openxmlformats.org/officeDocument/2006/relationships/image" Target="../media/image55.png"/><Relationship Id="rId6"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tensorflow.org/guide/keras/custom_layers_and_models" TargetMode="External"/><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tensorflow.org/api_docs/python/tf/GradientTape" TargetMode="Externa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nthu-datalab.github.io/ml/labs/10_TensorFlow101/10_NN-from-Scratchs.html" TargetMode="Externa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55.png"/><Relationship Id="rId13" Type="http://schemas.openxmlformats.org/officeDocument/2006/relationships/image" Target="../media/image83.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0.png"/><Relationship Id="rId4" Type="http://schemas.openxmlformats.org/officeDocument/2006/relationships/image" Target="../media/image57.png"/><Relationship Id="rId9" Type="http://schemas.openxmlformats.org/officeDocument/2006/relationships/image" Target="../media/image53.png"/><Relationship Id="rId1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2.png"/><Relationship Id="rId7" Type="http://schemas.openxmlformats.org/officeDocument/2006/relationships/image" Target="../media/image60.png"/><Relationship Id="rId8"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tensorflow.org/versions/r2.0/api_docs/python/tf/functio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0.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4.png"/><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tensorflow.org/versions/r2.0/api_docs/python/tf/custom_gradien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79.png"/><Relationship Id="rId7"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9.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www.tensorflow.org/" TargetMode="External"/><Relationship Id="rId4" Type="http://schemas.openxmlformats.org/officeDocument/2006/relationships/hyperlink" Target="https://www.pyimagesearch.com/2019/10/28/3-ways-to-create-a-keras-model-with-tensorflow-2-0-sequential-functional-and-model-subclassing/" TargetMode="External"/><Relationship Id="rId5" Type="http://schemas.openxmlformats.org/officeDocument/2006/relationships/hyperlink" Target="https://towardsdatascience.com/pytorch-vs-tensorflow-in-2020-fe237862fae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idx="4294967295" type="ctrTitle"/>
          </p:nvPr>
        </p:nvSpPr>
        <p:spPr>
          <a:xfrm>
            <a:off x="1270000" y="980528"/>
            <a:ext cx="10464800" cy="3302001"/>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Deep Learning Lab 9: </a:t>
            </a:r>
            <a:endParaRPr b="0" i="0" sz="8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Neural Networks from Scratch </a:t>
            </a:r>
            <a:br>
              <a:rPr b="0" i="0" lang="en-US" sz="5000" u="none" cap="none" strike="noStrike">
                <a:solidFill>
                  <a:srgbClr val="000000"/>
                </a:solidFill>
                <a:latin typeface="Helvetica Neue"/>
                <a:ea typeface="Helvetica Neue"/>
                <a:cs typeface="Helvetica Neue"/>
                <a:sym typeface="Helvetica Neue"/>
              </a:rPr>
            </a:br>
            <a:r>
              <a:rPr b="0" i="0" lang="en-US" sz="5000" u="none" cap="none" strike="noStrike">
                <a:solidFill>
                  <a:srgbClr val="000000"/>
                </a:solidFill>
                <a:latin typeface="Helvetica Neue"/>
                <a:ea typeface="Helvetica Neue"/>
                <a:cs typeface="Helvetica Neue"/>
                <a:sym typeface="Helvetica Neue"/>
              </a:rPr>
              <a:t>&amp; TensorFlow 101</a:t>
            </a:r>
            <a:endParaRPr b="0" i="0" sz="8000" u="none" cap="none" strike="noStrike">
              <a:solidFill>
                <a:srgbClr val="000000"/>
              </a:solidFill>
              <a:latin typeface="Helvetica Neue"/>
              <a:ea typeface="Helvetica Neue"/>
              <a:cs typeface="Helvetica Neue"/>
              <a:sym typeface="Helvetica Neue"/>
            </a:endParaRPr>
          </a:p>
        </p:txBody>
      </p:sp>
      <p:sp>
        <p:nvSpPr>
          <p:cNvPr id="60" name="Google Shape;60;p1"/>
          <p:cNvSpPr txBox="1"/>
          <p:nvPr>
            <p:ph idx="4294967295" type="subTitle"/>
          </p:nvPr>
        </p:nvSpPr>
        <p:spPr>
          <a:xfrm>
            <a:off x="1270000" y="6171918"/>
            <a:ext cx="10464800" cy="2252150"/>
          </a:xfrm>
          <a:prstGeom prst="rect">
            <a:avLst/>
          </a:prstGeom>
          <a:noFill/>
          <a:ln>
            <a:noFill/>
          </a:ln>
        </p:spPr>
        <p:txBody>
          <a:bodyPr anchorCtr="0" anchor="t" bIns="50800" lIns="50800" spcFirstLastPara="1" rIns="50800" wrap="square" tIns="50800">
            <a:normAutofit/>
          </a:bodyPr>
          <a:lstStyle/>
          <a:p>
            <a:pPr indent="0" lvl="0" marL="0" marR="0" rtl="0" algn="ctr">
              <a:lnSpc>
                <a:spcPct val="100000"/>
              </a:lnSpc>
              <a:spcBef>
                <a:spcPts val="0"/>
              </a:spcBef>
              <a:spcAft>
                <a:spcPts val="0"/>
              </a:spcAft>
              <a:buClr>
                <a:srgbClr val="929292"/>
              </a:buClr>
              <a:buSzPts val="3200"/>
              <a:buFont typeface="Helvetica Neue"/>
              <a:buNone/>
            </a:pPr>
            <a:r>
              <a:rPr b="0" i="0" lang="en-US" sz="3200" u="none" cap="none" strike="noStrike">
                <a:solidFill>
                  <a:srgbClr val="929292"/>
                </a:solidFill>
                <a:latin typeface="Helvetica Neue"/>
                <a:ea typeface="Helvetica Neue"/>
                <a:cs typeface="Helvetica Neue"/>
                <a:sym typeface="Helvetica Neue"/>
              </a:rPr>
              <a:t>DataLab</a:t>
            </a:r>
            <a:endParaRPr b="0" i="0" sz="3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3700"/>
              <a:buFont typeface="Helvetica Neue"/>
              <a:buNone/>
            </a:pPr>
            <a:r>
              <a:t/>
            </a:r>
            <a:endParaRPr b="0" i="0" sz="3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2600"/>
              <a:buFont typeface="Helvetica Neue"/>
              <a:buNone/>
            </a:pPr>
            <a:r>
              <a:rPr b="0" i="0" lang="en-US" sz="2600" u="none" cap="none" strike="noStrike">
                <a:solidFill>
                  <a:srgbClr val="929292"/>
                </a:solidFill>
                <a:latin typeface="Helvetica Neue"/>
                <a:ea typeface="Helvetica Neue"/>
                <a:cs typeface="Helvetica Neue"/>
                <a:sym typeface="Helvetica Neue"/>
              </a:rPr>
              <a:t>Department of Computer Science,</a:t>
            </a:r>
            <a:endParaRPr b="0" i="0" sz="3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2600"/>
              <a:buFont typeface="Helvetica Neue"/>
              <a:buNone/>
            </a:pPr>
            <a:r>
              <a:rPr b="0" i="0" lang="en-US" sz="2600" u="none" cap="none" strike="noStrike">
                <a:solidFill>
                  <a:srgbClr val="929292"/>
                </a:solidFill>
                <a:latin typeface="Helvetica Neue"/>
                <a:ea typeface="Helvetica Neue"/>
                <a:cs typeface="Helvetica Neue"/>
                <a:sym typeface="Helvetica Neue"/>
              </a:rPr>
              <a:t>National Tsing Hua University, Taiwan</a:t>
            </a:r>
            <a:endParaRPr b="0" i="0" sz="3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sp>
        <p:nvSpPr>
          <p:cNvPr id="139" name="Google Shape;139;p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Initialization</a:t>
            </a:r>
            <a:endParaRPr/>
          </a:p>
        </p:txBody>
      </p:sp>
      <p:sp>
        <p:nvSpPr>
          <p:cNvPr id="140" name="Google Shape;140;p9"/>
          <p:cNvSpPr txBox="1"/>
          <p:nvPr>
            <p:ph idx="1" type="body"/>
          </p:nvPr>
        </p:nvSpPr>
        <p:spPr>
          <a:xfrm>
            <a:off x="952500" y="1606401"/>
            <a:ext cx="11099800" cy="7270899"/>
          </a:xfrm>
          <a:prstGeom prst="rect">
            <a:avLst/>
          </a:prstGeom>
          <a:blipFill rotWithShape="1">
            <a:blip r:embed="rId3">
              <a:alphaModFix/>
            </a:blip>
            <a:stretch>
              <a:fillRect b="0" l="-2523" r="-2579"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Initialization</a:t>
            </a:r>
            <a:endParaRPr/>
          </a:p>
        </p:txBody>
      </p:sp>
      <p:sp>
        <p:nvSpPr>
          <p:cNvPr id="146" name="Google Shape;146;p10"/>
          <p:cNvSpPr txBox="1"/>
          <p:nvPr>
            <p:ph idx="1" type="body"/>
          </p:nvPr>
        </p:nvSpPr>
        <p:spPr>
          <a:xfrm>
            <a:off x="952500" y="1606401"/>
            <a:ext cx="11099800" cy="7270899"/>
          </a:xfrm>
          <a:prstGeom prst="rect">
            <a:avLst/>
          </a:prstGeom>
          <a:blipFill rotWithShape="1">
            <a:blip r:embed="rId3">
              <a:alphaModFix/>
            </a:blip>
            <a:stretch>
              <a:fillRect b="0" l="-2523" r="-2579"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id="147" name="Google Shape;147;p10"/>
          <p:cNvPicPr preferRelativeResize="0"/>
          <p:nvPr/>
        </p:nvPicPr>
        <p:blipFill rotWithShape="1">
          <a:blip r:embed="rId4">
            <a:alphaModFix/>
          </a:blip>
          <a:srcRect b="0" l="0" r="0" t="0"/>
          <a:stretch/>
        </p:blipFill>
        <p:spPr>
          <a:xfrm>
            <a:off x="1424766" y="5713823"/>
            <a:ext cx="10155267" cy="37120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Feedforward</a:t>
            </a:r>
            <a:endParaRPr/>
          </a:p>
        </p:txBody>
      </p:sp>
      <p:sp>
        <p:nvSpPr>
          <p:cNvPr id="153" name="Google Shape;153;p1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The forward pass consists of the dot operation, which turns out to be just </a:t>
            </a:r>
            <a:r>
              <a:rPr b="1" lang="en-US">
                <a:solidFill>
                  <a:srgbClr val="EB220C"/>
                </a:solidFill>
              </a:rPr>
              <a:t>matrix multiplication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We have to multiply the weights by the activations of the previous layer, and then apply the activation function to the outcome</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In the last layer we use the </a:t>
            </a:r>
            <a:r>
              <a:rPr b="1" lang="en-US"/>
              <a:t>softmax</a:t>
            </a:r>
            <a:r>
              <a:rPr lang="en-US"/>
              <a:t> activation function, since we wish to have </a:t>
            </a:r>
            <a:r>
              <a:rPr b="1" lang="en-US">
                <a:solidFill>
                  <a:srgbClr val="EB220C"/>
                </a:solidFill>
              </a:rPr>
              <a:t>probabilities</a:t>
            </a:r>
            <a:r>
              <a:rPr lang="en-US"/>
              <a:t> of each class, so that we can measure how well our current forward pass performs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pic>
        <p:nvPicPr>
          <p:cNvPr descr="backprop_algo_forward.png" id="158" name="Google Shape;158;p12"/>
          <p:cNvPicPr preferRelativeResize="0"/>
          <p:nvPr/>
        </p:nvPicPr>
        <p:blipFill rotWithShape="1">
          <a:blip r:embed="rId3">
            <a:alphaModFix/>
          </a:blip>
          <a:srcRect b="0" l="0" r="0" t="0"/>
          <a:stretch/>
        </p:blipFill>
        <p:spPr>
          <a:xfrm>
            <a:off x="3879598" y="1138449"/>
            <a:ext cx="5245604" cy="3070262"/>
          </a:xfrm>
          <a:prstGeom prst="rect">
            <a:avLst/>
          </a:prstGeom>
          <a:noFill/>
          <a:ln>
            <a:noFill/>
          </a:ln>
        </p:spPr>
      </p:pic>
      <p:pic>
        <p:nvPicPr>
          <p:cNvPr descr="Screen Shot 2020-10-20 at 20.28.05.png" id="159" name="Google Shape;159;p12"/>
          <p:cNvPicPr preferRelativeResize="0"/>
          <p:nvPr/>
        </p:nvPicPr>
        <p:blipFill rotWithShape="1">
          <a:blip r:embed="rId4">
            <a:alphaModFix/>
          </a:blip>
          <a:srcRect b="0" l="0" r="0" t="0"/>
          <a:stretch/>
        </p:blipFill>
        <p:spPr>
          <a:xfrm>
            <a:off x="418080" y="4906955"/>
            <a:ext cx="12168640" cy="37081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Activation Functions</a:t>
            </a:r>
            <a:endParaRPr/>
          </a:p>
        </p:txBody>
      </p:sp>
      <p:sp>
        <p:nvSpPr>
          <p:cNvPr id="165" name="Google Shape;165;p1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One magical power in deep neural networks is the </a:t>
            </a:r>
            <a:r>
              <a:rPr b="1" lang="en-US">
                <a:solidFill>
                  <a:srgbClr val="EB220C"/>
                </a:solidFill>
              </a:rPr>
              <a:t>non-linear</a:t>
            </a:r>
            <a:r>
              <a:rPr b="0" i="0" lang="en-US" sz="3200" u="none" cap="none" strike="noStrike">
                <a:solidFill>
                  <a:srgbClr val="000000"/>
                </a:solidFill>
                <a:latin typeface="Helvetica Neue"/>
                <a:ea typeface="Helvetica Neue"/>
                <a:cs typeface="Helvetica Neue"/>
                <a:sym typeface="Helvetica Neue"/>
              </a:rPr>
              <a:t> activation functions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They enable us to learn the non-linear relationship between input and output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1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Activation Functions</a:t>
            </a:r>
            <a:endParaRPr/>
          </a:p>
        </p:txBody>
      </p:sp>
      <p:sp>
        <p:nvSpPr>
          <p:cNvPr id="171" name="Google Shape;171;p1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provide derivatives of activation functions, which are required when backpropagating through networks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As you have learned in the earlier lecture, a numerical stable version of the </a:t>
            </a:r>
            <a:r>
              <a:rPr lang="en-US">
                <a:latin typeface="Courier"/>
                <a:ea typeface="Courier"/>
                <a:cs typeface="Courier"/>
                <a:sym typeface="Courier"/>
              </a:rPr>
              <a:t>softmax</a:t>
            </a:r>
            <a:r>
              <a:rPr lang="en-US" sz="2400"/>
              <a:t> function was chosen</a:t>
            </a:r>
            <a:endParaRPr/>
          </a:p>
        </p:txBody>
      </p:sp>
      <p:pic>
        <p:nvPicPr>
          <p:cNvPr descr="Screen Shot 2020-10-20 at 20.28.12.png" id="172" name="Google Shape;172;p14"/>
          <p:cNvPicPr preferRelativeResize="0"/>
          <p:nvPr/>
        </p:nvPicPr>
        <p:blipFill rotWithShape="1">
          <a:blip r:embed="rId3">
            <a:alphaModFix/>
          </a:blip>
          <a:srcRect b="0" l="0" r="0" t="0"/>
          <a:stretch/>
        </p:blipFill>
        <p:spPr>
          <a:xfrm>
            <a:off x="2398184" y="3814648"/>
            <a:ext cx="8208432" cy="57603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Backpropagation</a:t>
            </a:r>
            <a:endParaRPr/>
          </a:p>
        </p:txBody>
      </p:sp>
      <p:sp>
        <p:nvSpPr>
          <p:cNvPr id="178" name="Google Shape;178;p1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EB220C"/>
              </a:buClr>
              <a:buSzPts val="4640"/>
              <a:buFont typeface="Helvetica Neue"/>
              <a:buChar char="•"/>
            </a:pPr>
            <a:r>
              <a:rPr b="1" lang="en-US">
                <a:solidFill>
                  <a:srgbClr val="EB220C"/>
                </a:solidFill>
              </a:rPr>
              <a:t>Backpropagation</a:t>
            </a:r>
            <a:r>
              <a:rPr b="0" i="0" lang="en-US" sz="3200" u="none" cap="none" strike="noStrike">
                <a:solidFill>
                  <a:srgbClr val="000000"/>
                </a:solidFill>
                <a:latin typeface="Helvetica Neue"/>
                <a:ea typeface="Helvetica Neue"/>
                <a:cs typeface="Helvetica Neue"/>
                <a:sym typeface="Helvetica Neue"/>
              </a:rPr>
              <a:t>, short for backward propagation of errors, is </a:t>
            </a:r>
            <a:r>
              <a:rPr b="1" lang="en-US">
                <a:solidFill>
                  <a:srgbClr val="EB220C"/>
                </a:solidFill>
              </a:rPr>
              <a:t>key</a:t>
            </a:r>
            <a:r>
              <a:rPr b="0" i="0" lang="en-US" sz="3200" u="none" cap="none" strike="noStrike">
                <a:solidFill>
                  <a:srgbClr val="000000"/>
                </a:solidFill>
                <a:latin typeface="Helvetica Neue"/>
                <a:ea typeface="Helvetica Neue"/>
                <a:cs typeface="Helvetica Neue"/>
                <a:sym typeface="Helvetica Neue"/>
              </a:rPr>
              <a:t> to supervised learning of deep neural networks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has enabled the recent surge in popularity of deep learning algorithms since the early 2000s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backward pass is hard to get right, because there are so many sizes and operations that have to align, for all the operations to be successful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 name="Shape 182"/>
        <p:cNvGrpSpPr/>
        <p:nvPr/>
      </p:nvGrpSpPr>
      <p:grpSpPr>
        <a:xfrm>
          <a:off x="0" y="0"/>
          <a:ext cx="0" cy="0"/>
          <a:chOff x="0" y="0"/>
          <a:chExt cx="0" cy="0"/>
        </a:xfrm>
      </p:grpSpPr>
      <p:pic>
        <p:nvPicPr>
          <p:cNvPr descr="backprop_algo_backward.png" id="183" name="Google Shape;183;p16"/>
          <p:cNvPicPr preferRelativeResize="0"/>
          <p:nvPr/>
        </p:nvPicPr>
        <p:blipFill rotWithShape="1">
          <a:blip r:embed="rId3">
            <a:alphaModFix/>
          </a:blip>
          <a:srcRect b="0" l="0" r="0" t="0"/>
          <a:stretch/>
        </p:blipFill>
        <p:spPr>
          <a:xfrm>
            <a:off x="2860768" y="310489"/>
            <a:ext cx="7283264" cy="3923877"/>
          </a:xfrm>
          <a:prstGeom prst="rect">
            <a:avLst/>
          </a:prstGeom>
          <a:noFill/>
          <a:ln>
            <a:noFill/>
          </a:ln>
        </p:spPr>
      </p:pic>
      <p:pic>
        <p:nvPicPr>
          <p:cNvPr descr="Screen Shot 2020-10-20 at 20.28.17.png" id="184" name="Google Shape;184;p16"/>
          <p:cNvPicPr preferRelativeResize="0"/>
          <p:nvPr/>
        </p:nvPicPr>
        <p:blipFill rotWithShape="1">
          <a:blip r:embed="rId4">
            <a:alphaModFix/>
          </a:blip>
          <a:srcRect b="0" l="0" r="0" t="0"/>
          <a:stretch/>
        </p:blipFill>
        <p:spPr>
          <a:xfrm>
            <a:off x="670093" y="4438846"/>
            <a:ext cx="11664614" cy="5004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1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sp>
        <p:nvSpPr>
          <p:cNvPr id="190" name="Google Shape;190;p1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have defined a forward and backward pass, but how can we start using them?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have to make a training loop and choose an optimizer to update the parameters of the neural network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pic>
        <p:nvPicPr>
          <p:cNvPr descr="Screen Shot 2020-10-20 at 20.38.58.png" id="196" name="Google Shape;196;p18"/>
          <p:cNvPicPr preferRelativeResize="0"/>
          <p:nvPr/>
        </p:nvPicPr>
        <p:blipFill rotWithShape="1">
          <a:blip r:embed="rId3">
            <a:alphaModFix/>
          </a:blip>
          <a:srcRect b="0" l="0" r="0" t="0"/>
          <a:stretch/>
        </p:blipFill>
        <p:spPr>
          <a:xfrm>
            <a:off x="712675" y="1619282"/>
            <a:ext cx="11579450" cy="7542752"/>
          </a:xfrm>
          <a:prstGeom prst="rect">
            <a:avLst/>
          </a:prstGeom>
          <a:noFill/>
          <a:ln>
            <a:noFill/>
          </a:ln>
        </p:spPr>
      </p:pic>
      <p:grpSp>
        <p:nvGrpSpPr>
          <p:cNvPr id="197" name="Google Shape;197;p18"/>
          <p:cNvGrpSpPr/>
          <p:nvPr/>
        </p:nvGrpSpPr>
        <p:grpSpPr>
          <a:xfrm>
            <a:off x="1591210" y="2130350"/>
            <a:ext cx="10700916" cy="7120377"/>
            <a:chOff x="0" y="0"/>
            <a:chExt cx="10700915" cy="7120376"/>
          </a:xfrm>
        </p:grpSpPr>
        <p:sp>
          <p:nvSpPr>
            <p:cNvPr id="198" name="Google Shape;198;p18"/>
            <p:cNvSpPr/>
            <p:nvPr/>
          </p:nvSpPr>
          <p:spPr>
            <a:xfrm>
              <a:off x="0" y="0"/>
              <a:ext cx="10700915" cy="7120376"/>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9" name="Google Shape;199;p18"/>
            <p:cNvSpPr txBox="1"/>
            <p:nvPr/>
          </p:nvSpPr>
          <p:spPr>
            <a:xfrm>
              <a:off x="7932685" y="51803"/>
              <a:ext cx="264932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Number of epochs</a:t>
              </a:r>
              <a:endParaRPr b="0" i="0" sz="1400" u="none" cap="none" strike="noStrike">
                <a:solidFill>
                  <a:srgbClr val="000000"/>
                </a:solidFill>
                <a:latin typeface="Arial"/>
                <a:ea typeface="Arial"/>
                <a:cs typeface="Arial"/>
                <a:sym typeface="Arial"/>
              </a:endParaRPr>
            </a:p>
          </p:txBody>
        </p:sp>
      </p:grpSp>
      <p:grpSp>
        <p:nvGrpSpPr>
          <p:cNvPr id="200" name="Google Shape;200;p18"/>
          <p:cNvGrpSpPr/>
          <p:nvPr/>
        </p:nvGrpSpPr>
        <p:grpSpPr>
          <a:xfrm>
            <a:off x="2231536" y="4246643"/>
            <a:ext cx="9879729" cy="4858202"/>
            <a:chOff x="0" y="0"/>
            <a:chExt cx="9879728" cy="4858200"/>
          </a:xfrm>
        </p:grpSpPr>
        <p:sp>
          <p:nvSpPr>
            <p:cNvPr id="201" name="Google Shape;201;p18"/>
            <p:cNvSpPr/>
            <p:nvPr/>
          </p:nvSpPr>
          <p:spPr>
            <a:xfrm>
              <a:off x="0" y="0"/>
              <a:ext cx="9879728" cy="4858200"/>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2" name="Google Shape;202;p18"/>
            <p:cNvSpPr txBox="1"/>
            <p:nvPr/>
          </p:nvSpPr>
          <p:spPr>
            <a:xfrm>
              <a:off x="5777596" y="81591"/>
              <a:ext cx="39822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Running through each batch</a:t>
              </a:r>
              <a:endParaRPr b="0" i="0" sz="1400" u="none" cap="none" strike="noStrike">
                <a:solidFill>
                  <a:srgbClr val="000000"/>
                </a:solidFill>
                <a:latin typeface="Arial"/>
                <a:ea typeface="Arial"/>
                <a:cs typeface="Arial"/>
                <a:sym typeface="Arial"/>
              </a:endParaRPr>
            </a:p>
          </p:txBody>
        </p:sp>
      </p:grpSp>
      <p:grpSp>
        <p:nvGrpSpPr>
          <p:cNvPr id="203" name="Google Shape;203;p18"/>
          <p:cNvGrpSpPr/>
          <p:nvPr/>
        </p:nvGrpSpPr>
        <p:grpSpPr>
          <a:xfrm>
            <a:off x="2906083" y="6776648"/>
            <a:ext cx="8206208" cy="731678"/>
            <a:chOff x="0" y="0"/>
            <a:chExt cx="8206207" cy="731677"/>
          </a:xfrm>
        </p:grpSpPr>
        <p:sp>
          <p:nvSpPr>
            <p:cNvPr id="204" name="Google Shape;204;p18"/>
            <p:cNvSpPr/>
            <p:nvPr/>
          </p:nvSpPr>
          <p:spPr>
            <a:xfrm>
              <a:off x="0" y="0"/>
              <a:ext cx="5126786" cy="731677"/>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5" name="Google Shape;205;p18"/>
            <p:cNvSpPr txBox="1"/>
            <p:nvPr/>
          </p:nvSpPr>
          <p:spPr>
            <a:xfrm>
              <a:off x="5229224" y="147855"/>
              <a:ext cx="297698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Compute predictions</a:t>
              </a:r>
              <a:endParaRPr b="0" i="0" sz="1400" u="none" cap="none" strike="noStrike">
                <a:solidFill>
                  <a:srgbClr val="000000"/>
                </a:solidFill>
                <a:latin typeface="Arial"/>
                <a:ea typeface="Arial"/>
                <a:cs typeface="Arial"/>
                <a:sym typeface="Arial"/>
              </a:endParaRPr>
            </a:p>
          </p:txBody>
        </p:sp>
      </p:grpSp>
      <p:grpSp>
        <p:nvGrpSpPr>
          <p:cNvPr id="206" name="Google Shape;206;p18"/>
          <p:cNvGrpSpPr/>
          <p:nvPr/>
        </p:nvGrpSpPr>
        <p:grpSpPr>
          <a:xfrm>
            <a:off x="2906083" y="7553328"/>
            <a:ext cx="8827737" cy="731678"/>
            <a:chOff x="0" y="0"/>
            <a:chExt cx="8827735" cy="731677"/>
          </a:xfrm>
        </p:grpSpPr>
        <p:sp>
          <p:nvSpPr>
            <p:cNvPr id="207" name="Google Shape;207;p18"/>
            <p:cNvSpPr/>
            <p:nvPr/>
          </p:nvSpPr>
          <p:spPr>
            <a:xfrm>
              <a:off x="0" y="0"/>
              <a:ext cx="5966622" cy="731677"/>
            </a:xfrm>
            <a:prstGeom prst="rect">
              <a:avLst/>
            </a:prstGeom>
            <a:noFill/>
            <a:ln cap="flat" cmpd="sng" w="50800">
              <a:solidFill>
                <a:srgbClr val="F3B80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8" name="Google Shape;208;p18"/>
            <p:cNvSpPr txBox="1"/>
            <p:nvPr/>
          </p:nvSpPr>
          <p:spPr>
            <a:xfrm>
              <a:off x="6093678" y="175941"/>
              <a:ext cx="273405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Compute gradients</a:t>
              </a:r>
              <a:endParaRPr b="0" i="0" sz="1400" u="none" cap="none" strike="noStrike">
                <a:solidFill>
                  <a:srgbClr val="000000"/>
                </a:solidFill>
                <a:latin typeface="Arial"/>
                <a:ea typeface="Arial"/>
                <a:cs typeface="Arial"/>
                <a:sym typeface="Arial"/>
              </a:endParaRPr>
            </a:p>
          </p:txBody>
        </p:sp>
      </p:grpSp>
      <p:grpSp>
        <p:nvGrpSpPr>
          <p:cNvPr id="209" name="Google Shape;209;p18"/>
          <p:cNvGrpSpPr/>
          <p:nvPr/>
        </p:nvGrpSpPr>
        <p:grpSpPr>
          <a:xfrm>
            <a:off x="2906083" y="8322251"/>
            <a:ext cx="9339184" cy="731679"/>
            <a:chOff x="0" y="0"/>
            <a:chExt cx="9339183" cy="731677"/>
          </a:xfrm>
        </p:grpSpPr>
        <p:sp>
          <p:nvSpPr>
            <p:cNvPr id="210" name="Google Shape;210;p18"/>
            <p:cNvSpPr/>
            <p:nvPr/>
          </p:nvSpPr>
          <p:spPr>
            <a:xfrm>
              <a:off x="0" y="0"/>
              <a:ext cx="6762210" cy="731677"/>
            </a:xfrm>
            <a:prstGeom prst="rect">
              <a:avLst/>
            </a:prstGeom>
            <a:noFill/>
            <a:ln cap="flat" cmpd="sng" w="508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11" name="Google Shape;211;p18"/>
            <p:cNvSpPr txBox="1"/>
            <p:nvPr/>
          </p:nvSpPr>
          <p:spPr>
            <a:xfrm>
              <a:off x="6887980" y="135155"/>
              <a:ext cx="245120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Update networks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6" name="Google Shape;66;p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Neural Networks from Scratch</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Why TensorFlow?</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Dataset Preparation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Building Model via Sequential API, Functional API, and Model Subclassing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Better performance with tf.function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Customize gradient flow by tf.custom_gradient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 name="Shape 215"/>
        <p:cNvGrpSpPr/>
        <p:nvPr/>
      </p:nvGrpSpPr>
      <p:grpSpPr>
        <a:xfrm>
          <a:off x="0" y="0"/>
          <a:ext cx="0" cy="0"/>
          <a:chOff x="0" y="0"/>
          <a:chExt cx="0" cy="0"/>
        </a:xfrm>
      </p:grpSpPr>
      <p:sp>
        <p:nvSpPr>
          <p:cNvPr id="216" name="Google Shape;216;p1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Optimization</a:t>
            </a:r>
            <a:endParaRPr/>
          </a:p>
        </p:txBody>
      </p:sp>
      <p:sp>
        <p:nvSpPr>
          <p:cNvPr id="217" name="Google Shape;217;p19"/>
          <p:cNvSpPr txBox="1"/>
          <p:nvPr>
            <p:ph idx="1" type="body"/>
          </p:nvPr>
        </p:nvSpPr>
        <p:spPr>
          <a:xfrm>
            <a:off x="952500" y="1606401"/>
            <a:ext cx="11099800" cy="7270899"/>
          </a:xfrm>
          <a:prstGeom prst="rect">
            <a:avLst/>
          </a:prstGeom>
          <a:blipFill rotWithShape="1">
            <a:blip r:embed="rId3">
              <a:alphaModFix/>
            </a:blip>
            <a:stretch>
              <a:fillRect b="0" l="-2524" r="-601"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descr="Screen Shot 2020-10-20 at 20.49.43.png" id="218" name="Google Shape;218;p19"/>
          <p:cNvPicPr preferRelativeResize="0"/>
          <p:nvPr/>
        </p:nvPicPr>
        <p:blipFill rotWithShape="1">
          <a:blip r:embed="rId4">
            <a:alphaModFix/>
          </a:blip>
          <a:srcRect b="0" l="0" r="0" t="0"/>
          <a:stretch/>
        </p:blipFill>
        <p:spPr>
          <a:xfrm>
            <a:off x="6081179" y="6260294"/>
            <a:ext cx="6888592" cy="33386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Optimization</a:t>
            </a:r>
            <a:endParaRPr/>
          </a:p>
        </p:txBody>
      </p:sp>
      <p:pic>
        <p:nvPicPr>
          <p:cNvPr descr="Screen Shot 2020-10-20 at 20.45.04.png" id="224" name="Google Shape;224;p20"/>
          <p:cNvPicPr preferRelativeResize="0"/>
          <p:nvPr/>
        </p:nvPicPr>
        <p:blipFill rotWithShape="1">
          <a:blip r:embed="rId3">
            <a:alphaModFix/>
          </a:blip>
          <a:srcRect b="0" l="0" r="0" t="0"/>
          <a:stretch/>
        </p:blipFill>
        <p:spPr>
          <a:xfrm>
            <a:off x="896397" y="2053195"/>
            <a:ext cx="11212006" cy="6504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2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Results</a:t>
            </a:r>
            <a:endParaRPr/>
          </a:p>
        </p:txBody>
      </p:sp>
      <p:sp>
        <p:nvSpPr>
          <p:cNvPr id="230" name="Google Shape;230;p2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results completely dependent on how the weights are initialized and the activation function we use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Experimentally, due to non-bounded behavior of </a:t>
            </a:r>
            <a:r>
              <a:rPr lang="en-US">
                <a:latin typeface="Courier"/>
                <a:ea typeface="Courier"/>
                <a:cs typeface="Courier"/>
                <a:sym typeface="Courier"/>
              </a:rPr>
              <a:t>relu()</a:t>
            </a:r>
            <a:r>
              <a:rPr lang="en-US" sz="2400"/>
              <a:t>, the learning rate should be set much smaller than the one for </a:t>
            </a:r>
            <a:r>
              <a:rPr lang="en-US">
                <a:latin typeface="Courier"/>
                <a:ea typeface="Courier"/>
                <a:cs typeface="Courier"/>
                <a:sym typeface="Courier"/>
              </a:rPr>
              <a:t>sigmoid()</a:t>
            </a:r>
            <a:r>
              <a:rPr lang="en-US" sz="2400"/>
              <a:t> (bounded)</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Training with SGD optimizer with momentum should have better result since it avoids from getting stuck in local minima or saddle points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reason behind this phenomenon is complicated and beyond the scope of this class. In short, the training results will be more stable and consistent as the batch size increases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4" name="Shape 234"/>
        <p:cNvGrpSpPr/>
        <p:nvPr/>
      </p:nvGrpSpPr>
      <p:grpSpPr>
        <a:xfrm>
          <a:off x="0" y="0"/>
          <a:ext cx="0" cy="0"/>
          <a:chOff x="0" y="0"/>
          <a:chExt cx="0" cy="0"/>
        </a:xfrm>
      </p:grpSpPr>
      <p:grpSp>
        <p:nvGrpSpPr>
          <p:cNvPr id="235" name="Google Shape;235;p22"/>
          <p:cNvGrpSpPr/>
          <p:nvPr/>
        </p:nvGrpSpPr>
        <p:grpSpPr>
          <a:xfrm>
            <a:off x="225024" y="100119"/>
            <a:ext cx="12568988" cy="4761450"/>
            <a:chOff x="0" y="0"/>
            <a:chExt cx="12568986" cy="4761448"/>
          </a:xfrm>
        </p:grpSpPr>
        <p:pic>
          <p:nvPicPr>
            <p:cNvPr descr="Screen Shot 2020-10-20 at 20.59.32.png" id="236" name="Google Shape;236;p22"/>
            <p:cNvPicPr preferRelativeResize="0"/>
            <p:nvPr/>
          </p:nvPicPr>
          <p:blipFill rotWithShape="1">
            <a:blip r:embed="rId3">
              <a:alphaModFix/>
            </a:blip>
            <a:srcRect b="0" l="0" r="0" t="0"/>
            <a:stretch/>
          </p:blipFill>
          <p:spPr>
            <a:xfrm>
              <a:off x="0" y="0"/>
              <a:ext cx="12556739" cy="4761448"/>
            </a:xfrm>
            <a:prstGeom prst="rect">
              <a:avLst/>
            </a:prstGeom>
            <a:noFill/>
            <a:ln>
              <a:noFill/>
            </a:ln>
          </p:spPr>
        </p:pic>
        <p:sp>
          <p:nvSpPr>
            <p:cNvPr id="237" name="Google Shape;237;p22"/>
            <p:cNvSpPr txBox="1"/>
            <p:nvPr/>
          </p:nvSpPr>
          <p:spPr>
            <a:xfrm>
              <a:off x="8076537" y="87288"/>
              <a:ext cx="4492449"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Sigmoid + Momentum optimizer</a:t>
              </a:r>
              <a:endParaRPr b="0" i="0" sz="1400" u="none" cap="none" strike="noStrike">
                <a:solidFill>
                  <a:srgbClr val="000000"/>
                </a:solidFill>
                <a:latin typeface="Arial"/>
                <a:ea typeface="Arial"/>
                <a:cs typeface="Arial"/>
                <a:sym typeface="Arial"/>
              </a:endParaRPr>
            </a:p>
          </p:txBody>
        </p:sp>
      </p:grpSp>
      <p:grpSp>
        <p:nvGrpSpPr>
          <p:cNvPr id="238" name="Google Shape;238;p22"/>
          <p:cNvGrpSpPr/>
          <p:nvPr/>
        </p:nvGrpSpPr>
        <p:grpSpPr>
          <a:xfrm>
            <a:off x="223037" y="4990351"/>
            <a:ext cx="11376912" cy="4663131"/>
            <a:chOff x="0" y="0"/>
            <a:chExt cx="11376911" cy="4663129"/>
          </a:xfrm>
        </p:grpSpPr>
        <p:pic>
          <p:nvPicPr>
            <p:cNvPr descr="Screen Shot 2020-10-20 at 20.59.40.png" id="239" name="Google Shape;239;p22"/>
            <p:cNvPicPr preferRelativeResize="0"/>
            <p:nvPr/>
          </p:nvPicPr>
          <p:blipFill rotWithShape="1">
            <a:blip r:embed="rId4">
              <a:alphaModFix/>
            </a:blip>
            <a:srcRect b="0" l="0" r="0" t="0"/>
            <a:stretch/>
          </p:blipFill>
          <p:spPr>
            <a:xfrm>
              <a:off x="0" y="0"/>
              <a:ext cx="11376911" cy="4663129"/>
            </a:xfrm>
            <a:prstGeom prst="rect">
              <a:avLst/>
            </a:prstGeom>
            <a:noFill/>
            <a:ln>
              <a:noFill/>
            </a:ln>
          </p:spPr>
        </p:pic>
        <p:sp>
          <p:nvSpPr>
            <p:cNvPr id="240" name="Google Shape;240;p22"/>
            <p:cNvSpPr txBox="1"/>
            <p:nvPr/>
          </p:nvSpPr>
          <p:spPr>
            <a:xfrm>
              <a:off x="8083978" y="132206"/>
              <a:ext cx="321533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ReLU + SGD optimizer</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246" name="Google Shape;246;p23"/>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Deep Learning Framework</a:t>
            </a:r>
            <a:endParaRPr/>
          </a:p>
        </p:txBody>
      </p:sp>
      <p:pic>
        <p:nvPicPr>
          <p:cNvPr descr="影像" id="252" name="Google Shape;252;p24"/>
          <p:cNvPicPr preferRelativeResize="0"/>
          <p:nvPr/>
        </p:nvPicPr>
        <p:blipFill rotWithShape="1">
          <a:blip r:embed="rId3">
            <a:alphaModFix/>
          </a:blip>
          <a:srcRect b="18931" l="17535" r="17535" t="18933"/>
          <a:stretch/>
        </p:blipFill>
        <p:spPr>
          <a:xfrm>
            <a:off x="2667636" y="4147865"/>
            <a:ext cx="4247190" cy="2286128"/>
          </a:xfrm>
          <a:prstGeom prst="rect">
            <a:avLst/>
          </a:prstGeom>
          <a:noFill/>
          <a:ln>
            <a:noFill/>
          </a:ln>
        </p:spPr>
      </p:pic>
      <p:pic>
        <p:nvPicPr>
          <p:cNvPr descr="影像" id="253" name="Google Shape;253;p24"/>
          <p:cNvPicPr preferRelativeResize="0"/>
          <p:nvPr/>
        </p:nvPicPr>
        <p:blipFill rotWithShape="1">
          <a:blip r:embed="rId4">
            <a:alphaModFix/>
          </a:blip>
          <a:srcRect b="0" l="0" r="0" t="0"/>
          <a:stretch/>
        </p:blipFill>
        <p:spPr>
          <a:xfrm>
            <a:off x="7401059" y="3790950"/>
            <a:ext cx="3123870" cy="2029837"/>
          </a:xfrm>
          <a:prstGeom prst="rect">
            <a:avLst/>
          </a:prstGeom>
          <a:noFill/>
          <a:ln>
            <a:noFill/>
          </a:ln>
        </p:spPr>
      </p:pic>
      <p:pic>
        <p:nvPicPr>
          <p:cNvPr descr="影像" id="254" name="Google Shape;254;p24"/>
          <p:cNvPicPr preferRelativeResize="0"/>
          <p:nvPr/>
        </p:nvPicPr>
        <p:blipFill rotWithShape="1">
          <a:blip r:embed="rId5">
            <a:alphaModFix/>
          </a:blip>
          <a:srcRect b="0" l="0" r="0" t="0"/>
          <a:stretch/>
        </p:blipFill>
        <p:spPr>
          <a:xfrm>
            <a:off x="1080137" y="6869815"/>
            <a:ext cx="4303262" cy="1625207"/>
          </a:xfrm>
          <a:prstGeom prst="rect">
            <a:avLst/>
          </a:prstGeom>
          <a:noFill/>
          <a:ln>
            <a:noFill/>
          </a:ln>
        </p:spPr>
      </p:pic>
      <p:pic>
        <p:nvPicPr>
          <p:cNvPr descr="影像" id="255" name="Google Shape;255;p24"/>
          <p:cNvPicPr preferRelativeResize="0"/>
          <p:nvPr/>
        </p:nvPicPr>
        <p:blipFill rotWithShape="1">
          <a:blip r:embed="rId6">
            <a:alphaModFix/>
          </a:blip>
          <a:srcRect b="0" l="0" r="0" t="0"/>
          <a:stretch/>
        </p:blipFill>
        <p:spPr>
          <a:xfrm>
            <a:off x="1149322" y="2504097"/>
            <a:ext cx="4164892" cy="1207820"/>
          </a:xfrm>
          <a:prstGeom prst="rect">
            <a:avLst/>
          </a:prstGeom>
          <a:noFill/>
          <a:ln>
            <a:noFill/>
          </a:ln>
        </p:spPr>
      </p:pic>
      <p:pic>
        <p:nvPicPr>
          <p:cNvPr descr="影像" id="256" name="Google Shape;256;p24"/>
          <p:cNvPicPr preferRelativeResize="0"/>
          <p:nvPr/>
        </p:nvPicPr>
        <p:blipFill rotWithShape="1">
          <a:blip r:embed="rId7">
            <a:alphaModFix/>
          </a:blip>
          <a:srcRect b="0" l="0" r="0" t="0"/>
          <a:stretch/>
        </p:blipFill>
        <p:spPr>
          <a:xfrm>
            <a:off x="8077088" y="1877561"/>
            <a:ext cx="4164891" cy="1424394"/>
          </a:xfrm>
          <a:prstGeom prst="rect">
            <a:avLst/>
          </a:prstGeom>
          <a:noFill/>
          <a:ln>
            <a:noFill/>
          </a:ln>
        </p:spPr>
      </p:pic>
      <p:pic>
        <p:nvPicPr>
          <p:cNvPr descr="影像" id="257" name="Google Shape;257;p24"/>
          <p:cNvPicPr preferRelativeResize="0"/>
          <p:nvPr/>
        </p:nvPicPr>
        <p:blipFill rotWithShape="1">
          <a:blip r:embed="rId8">
            <a:alphaModFix/>
          </a:blip>
          <a:srcRect b="0" l="0" r="0" t="0"/>
          <a:stretch/>
        </p:blipFill>
        <p:spPr>
          <a:xfrm>
            <a:off x="8618068" y="6645405"/>
            <a:ext cx="2690864" cy="1560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v.s. PyTorch</a:t>
            </a:r>
            <a:endParaRPr/>
          </a:p>
        </p:txBody>
      </p:sp>
      <p:sp>
        <p:nvSpPr>
          <p:cNvPr id="263" name="Google Shape;263;p2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two frameworks had a lot of major differences in terms of design, paradigm, syntax, etc till some time back</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But they have since evolved a lot, both have picked up good features from each other and are </a:t>
            </a:r>
            <a:r>
              <a:rPr b="1" lang="en-US">
                <a:solidFill>
                  <a:srgbClr val="EB220C"/>
                </a:solidFill>
              </a:rPr>
              <a:t>no longer that different</a:t>
            </a:r>
            <a:endParaRPr/>
          </a:p>
        </p:txBody>
      </p:sp>
      <p:grpSp>
        <p:nvGrpSpPr>
          <p:cNvPr id="264" name="Google Shape;264;p25"/>
          <p:cNvGrpSpPr/>
          <p:nvPr/>
        </p:nvGrpSpPr>
        <p:grpSpPr>
          <a:xfrm>
            <a:off x="376438" y="5146318"/>
            <a:ext cx="12251924" cy="4347747"/>
            <a:chOff x="0" y="0"/>
            <a:chExt cx="12251923" cy="4347746"/>
          </a:xfrm>
        </p:grpSpPr>
        <p:pic>
          <p:nvPicPr>
            <p:cNvPr descr="Screen Shot 2020-10-22 at 13.44.50.png" id="265" name="Google Shape;265;p25"/>
            <p:cNvPicPr preferRelativeResize="0"/>
            <p:nvPr/>
          </p:nvPicPr>
          <p:blipFill rotWithShape="1">
            <a:blip r:embed="rId3">
              <a:alphaModFix/>
            </a:blip>
            <a:srcRect b="0" l="0" r="0" t="0"/>
            <a:stretch/>
          </p:blipFill>
          <p:spPr>
            <a:xfrm>
              <a:off x="0" y="0"/>
              <a:ext cx="5841359" cy="4347746"/>
            </a:xfrm>
            <a:prstGeom prst="rect">
              <a:avLst/>
            </a:prstGeom>
            <a:noFill/>
            <a:ln>
              <a:noFill/>
            </a:ln>
          </p:spPr>
        </p:pic>
        <p:pic>
          <p:nvPicPr>
            <p:cNvPr descr="Screen Shot 2020-10-22 at 13.44.57.png" id="266" name="Google Shape;266;p25"/>
            <p:cNvPicPr preferRelativeResize="0"/>
            <p:nvPr/>
          </p:nvPicPr>
          <p:blipFill rotWithShape="1">
            <a:blip r:embed="rId4">
              <a:alphaModFix/>
            </a:blip>
            <a:srcRect b="0" l="0" r="0" t="0"/>
            <a:stretch/>
          </p:blipFill>
          <p:spPr>
            <a:xfrm>
              <a:off x="6203527" y="118305"/>
              <a:ext cx="6048396" cy="4111135"/>
            </a:xfrm>
            <a:prstGeom prst="rect">
              <a:avLst/>
            </a:prstGeom>
            <a:noFill/>
            <a:ln>
              <a:noFill/>
            </a:ln>
          </p:spPr>
        </p:pic>
      </p:grpSp>
      <p:pic>
        <p:nvPicPr>
          <p:cNvPr descr="影像" id="267" name="Google Shape;267;p25"/>
          <p:cNvPicPr preferRelativeResize="0"/>
          <p:nvPr/>
        </p:nvPicPr>
        <p:blipFill rotWithShape="1">
          <a:blip r:embed="rId5">
            <a:alphaModFix/>
          </a:blip>
          <a:srcRect b="18931" l="17535" r="17535" t="18933"/>
          <a:stretch/>
        </p:blipFill>
        <p:spPr>
          <a:xfrm>
            <a:off x="10520519" y="4674555"/>
            <a:ext cx="2107821" cy="1134574"/>
          </a:xfrm>
          <a:prstGeom prst="rect">
            <a:avLst/>
          </a:prstGeom>
          <a:noFill/>
          <a:ln>
            <a:noFill/>
          </a:ln>
        </p:spPr>
      </p:pic>
      <p:pic>
        <p:nvPicPr>
          <p:cNvPr descr="影像" id="268" name="Google Shape;268;p25"/>
          <p:cNvPicPr preferRelativeResize="0"/>
          <p:nvPr/>
        </p:nvPicPr>
        <p:blipFill rotWithShape="1">
          <a:blip r:embed="rId6">
            <a:alphaModFix/>
          </a:blip>
          <a:srcRect b="0" l="0" r="0" t="0"/>
          <a:stretch/>
        </p:blipFill>
        <p:spPr>
          <a:xfrm>
            <a:off x="4468567" y="4674554"/>
            <a:ext cx="1746071" cy="1134568"/>
          </a:xfrm>
          <a:prstGeom prst="rect">
            <a:avLst/>
          </a:prstGeom>
          <a:noFill/>
          <a:ln>
            <a:noFill/>
          </a:ln>
        </p:spPr>
      </p:pic>
      <p:pic>
        <p:nvPicPr>
          <p:cNvPr descr="影像" id="269" name="Google Shape;269;p25"/>
          <p:cNvPicPr preferRelativeResize="0"/>
          <p:nvPr/>
        </p:nvPicPr>
        <p:blipFill rotWithShape="1">
          <a:blip r:embed="rId7">
            <a:alphaModFix/>
          </a:blip>
          <a:srcRect b="0" l="0" r="0" t="0"/>
          <a:stretch/>
        </p:blipFill>
        <p:spPr>
          <a:xfrm>
            <a:off x="501446" y="183498"/>
            <a:ext cx="2274272" cy="1275571"/>
          </a:xfrm>
          <a:prstGeom prst="rect">
            <a:avLst/>
          </a:prstGeom>
          <a:noFill/>
          <a:ln>
            <a:noFill/>
          </a:ln>
        </p:spPr>
      </p:pic>
      <p:pic>
        <p:nvPicPr>
          <p:cNvPr descr="影像" id="270" name="Google Shape;270;p25"/>
          <p:cNvPicPr preferRelativeResize="0"/>
          <p:nvPr/>
        </p:nvPicPr>
        <p:blipFill rotWithShape="1">
          <a:blip r:embed="rId8">
            <a:alphaModFix/>
          </a:blip>
          <a:srcRect b="0" l="0" r="0" t="0"/>
          <a:stretch/>
        </p:blipFill>
        <p:spPr>
          <a:xfrm>
            <a:off x="10349477" y="382902"/>
            <a:ext cx="2528086" cy="876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5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5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v.s. PyTorch</a:t>
            </a:r>
            <a:endParaRPr/>
          </a:p>
        </p:txBody>
      </p:sp>
      <p:pic>
        <p:nvPicPr>
          <p:cNvPr descr="影像" id="276" name="Google Shape;276;p26"/>
          <p:cNvPicPr preferRelativeResize="0"/>
          <p:nvPr/>
        </p:nvPicPr>
        <p:blipFill rotWithShape="1">
          <a:blip r:embed="rId3">
            <a:alphaModFix/>
          </a:blip>
          <a:srcRect b="0" l="0" r="0" t="0"/>
          <a:stretch/>
        </p:blipFill>
        <p:spPr>
          <a:xfrm>
            <a:off x="384540" y="2973848"/>
            <a:ext cx="1746071" cy="1134568"/>
          </a:xfrm>
          <a:prstGeom prst="rect">
            <a:avLst/>
          </a:prstGeom>
          <a:noFill/>
          <a:ln>
            <a:noFill/>
          </a:ln>
        </p:spPr>
      </p:pic>
      <p:pic>
        <p:nvPicPr>
          <p:cNvPr descr="Screen Shot 2020-10-22 at 13.47.40.png" id="277" name="Google Shape;277;p26"/>
          <p:cNvPicPr preferRelativeResize="0"/>
          <p:nvPr/>
        </p:nvPicPr>
        <p:blipFill rotWithShape="1">
          <a:blip r:embed="rId4">
            <a:alphaModFix/>
          </a:blip>
          <a:srcRect b="0" l="0" r="0" t="0"/>
          <a:stretch/>
        </p:blipFill>
        <p:spPr>
          <a:xfrm>
            <a:off x="3996109" y="1630220"/>
            <a:ext cx="6755243" cy="3821824"/>
          </a:xfrm>
          <a:prstGeom prst="rect">
            <a:avLst/>
          </a:prstGeom>
          <a:noFill/>
          <a:ln>
            <a:noFill/>
          </a:ln>
        </p:spPr>
      </p:pic>
      <p:pic>
        <p:nvPicPr>
          <p:cNvPr descr="Screen Shot 2020-10-22 at 13.47.59.png" id="278" name="Google Shape;278;p26"/>
          <p:cNvPicPr preferRelativeResize="0"/>
          <p:nvPr/>
        </p:nvPicPr>
        <p:blipFill rotWithShape="1">
          <a:blip r:embed="rId5">
            <a:alphaModFix/>
          </a:blip>
          <a:srcRect b="0" l="0" r="0" t="0"/>
          <a:stretch/>
        </p:blipFill>
        <p:spPr>
          <a:xfrm>
            <a:off x="1942717" y="5693697"/>
            <a:ext cx="10862027" cy="3536864"/>
          </a:xfrm>
          <a:prstGeom prst="rect">
            <a:avLst/>
          </a:prstGeom>
          <a:noFill/>
          <a:ln>
            <a:noFill/>
          </a:ln>
        </p:spPr>
      </p:pic>
      <p:pic>
        <p:nvPicPr>
          <p:cNvPr descr="影像" id="279" name="Google Shape;279;p26"/>
          <p:cNvPicPr preferRelativeResize="0"/>
          <p:nvPr/>
        </p:nvPicPr>
        <p:blipFill rotWithShape="1">
          <a:blip r:embed="rId6">
            <a:alphaModFix/>
          </a:blip>
          <a:srcRect b="18931" l="17535" r="17535" t="18933"/>
          <a:stretch/>
        </p:blipFill>
        <p:spPr>
          <a:xfrm>
            <a:off x="203673" y="6894796"/>
            <a:ext cx="2107822" cy="1134574"/>
          </a:xfrm>
          <a:prstGeom prst="rect">
            <a:avLst/>
          </a:prstGeom>
          <a:noFill/>
          <a:ln>
            <a:noFill/>
          </a:ln>
        </p:spPr>
      </p:pic>
      <p:grpSp>
        <p:nvGrpSpPr>
          <p:cNvPr id="280" name="Google Shape;280;p26"/>
          <p:cNvGrpSpPr/>
          <p:nvPr/>
        </p:nvGrpSpPr>
        <p:grpSpPr>
          <a:xfrm>
            <a:off x="3068443" y="4241800"/>
            <a:ext cx="9716348" cy="4638754"/>
            <a:chOff x="0" y="0"/>
            <a:chExt cx="9716346" cy="4638753"/>
          </a:xfrm>
        </p:grpSpPr>
        <p:sp>
          <p:nvSpPr>
            <p:cNvPr id="281" name="Google Shape;281;p26"/>
            <p:cNvSpPr/>
            <p:nvPr/>
          </p:nvSpPr>
          <p:spPr>
            <a:xfrm>
              <a:off x="2063189" y="0"/>
              <a:ext cx="3073926" cy="909804"/>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2" name="Google Shape;282;p26"/>
            <p:cNvSpPr/>
            <p:nvPr/>
          </p:nvSpPr>
          <p:spPr>
            <a:xfrm>
              <a:off x="0" y="4036142"/>
              <a:ext cx="9716346" cy="60261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影像" id="287" name="Google Shape;287;p27"/>
          <p:cNvPicPr preferRelativeResize="0"/>
          <p:nvPr/>
        </p:nvPicPr>
        <p:blipFill rotWithShape="1">
          <a:blip r:embed="rId3">
            <a:alphaModFix/>
          </a:blip>
          <a:srcRect b="0" l="0" r="0" t="0"/>
          <a:stretch/>
        </p:blipFill>
        <p:spPr>
          <a:xfrm>
            <a:off x="10974313" y="118889"/>
            <a:ext cx="1724936" cy="1724936"/>
          </a:xfrm>
          <a:prstGeom prst="rect">
            <a:avLst/>
          </a:prstGeom>
          <a:noFill/>
          <a:ln>
            <a:noFill/>
          </a:ln>
        </p:spPr>
      </p:pic>
      <p:sp>
        <p:nvSpPr>
          <p:cNvPr id="288" name="Google Shape;288;p2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a:t>
            </a:r>
            <a:endParaRPr/>
          </a:p>
        </p:txBody>
      </p:sp>
      <p:pic>
        <p:nvPicPr>
          <p:cNvPr descr="影像" id="289" name="Google Shape;289;p27"/>
          <p:cNvPicPr preferRelativeResize="0"/>
          <p:nvPr/>
        </p:nvPicPr>
        <p:blipFill rotWithShape="1">
          <a:blip r:embed="rId4">
            <a:alphaModFix/>
          </a:blip>
          <a:srcRect b="18931" l="17535" r="17535" t="18933"/>
          <a:stretch/>
        </p:blipFill>
        <p:spPr>
          <a:xfrm>
            <a:off x="3868340" y="6041979"/>
            <a:ext cx="5267958" cy="2835575"/>
          </a:xfrm>
          <a:prstGeom prst="rect">
            <a:avLst/>
          </a:prstGeom>
          <a:noFill/>
          <a:ln>
            <a:noFill/>
          </a:ln>
        </p:spPr>
      </p:pic>
      <p:sp>
        <p:nvSpPr>
          <p:cNvPr id="290" name="Google Shape;290;p2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Originally developed by Google Brain, TensorFlow is an end-to-end open source platform for machine learning, which has several benefits:</a:t>
            </a:r>
            <a:endParaRPr/>
          </a:p>
          <a:p>
            <a:pPr indent="-114300" lvl="0" marL="457200" rtl="0" algn="l">
              <a:lnSpc>
                <a:spcPct val="100000"/>
              </a:lnSpc>
              <a:spcBef>
                <a:spcPts val="0"/>
              </a:spcBef>
              <a:spcAft>
                <a:spcPts val="0"/>
              </a:spcAft>
              <a:buClr>
                <a:srgbClr val="353535"/>
              </a:buClr>
              <a:buSzPts val="320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Easy model building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Robust ML production anywhere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Powerful experimentation for research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a:t>
            </a:r>
            <a:endParaRPr/>
          </a:p>
        </p:txBody>
      </p:sp>
      <p:pic>
        <p:nvPicPr>
          <p:cNvPr descr="影像" id="296" name="Google Shape;296;p28"/>
          <p:cNvPicPr preferRelativeResize="0"/>
          <p:nvPr/>
        </p:nvPicPr>
        <p:blipFill rotWithShape="1">
          <a:blip r:embed="rId3">
            <a:alphaModFix/>
          </a:blip>
          <a:srcRect b="0" l="0" r="0" t="0"/>
          <a:stretch/>
        </p:blipFill>
        <p:spPr>
          <a:xfrm>
            <a:off x="338218" y="2110687"/>
            <a:ext cx="12328364" cy="63799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 name="Shape 70"/>
        <p:cNvGrpSpPr/>
        <p:nvPr/>
      </p:nvGrpSpPr>
      <p:grpSpPr>
        <a:xfrm>
          <a:off x="0" y="0"/>
          <a:ext cx="0" cy="0"/>
          <a:chOff x="0" y="0"/>
          <a:chExt cx="0" cy="0"/>
        </a:xfrm>
      </p:grpSpPr>
      <p:sp>
        <p:nvSpPr>
          <p:cNvPr id="71" name="Google Shape;71;p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72" name="Google Shape;72;p3"/>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影像" id="301" name="Google Shape;301;p29"/>
          <p:cNvPicPr preferRelativeResize="0"/>
          <p:nvPr/>
        </p:nvPicPr>
        <p:blipFill rotWithShape="1">
          <a:blip r:embed="rId3">
            <a:alphaModFix/>
          </a:blip>
          <a:srcRect b="0" l="0" r="0" t="0"/>
          <a:stretch/>
        </p:blipFill>
        <p:spPr>
          <a:xfrm>
            <a:off x="-1" y="946881"/>
            <a:ext cx="13004801" cy="72780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307" name="Google Shape;307;p30"/>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Software requirements</a:t>
            </a:r>
            <a:endParaRPr/>
          </a:p>
        </p:txBody>
      </p:sp>
      <p:pic>
        <p:nvPicPr>
          <p:cNvPr descr="影像" id="313" name="Google Shape;313;p31"/>
          <p:cNvPicPr preferRelativeResize="0"/>
          <p:nvPr/>
        </p:nvPicPr>
        <p:blipFill rotWithShape="1">
          <a:blip r:embed="rId3">
            <a:alphaModFix/>
          </a:blip>
          <a:srcRect b="0" l="0" r="0" t="0"/>
          <a:stretch/>
        </p:blipFill>
        <p:spPr>
          <a:xfrm>
            <a:off x="7866576" y="7068874"/>
            <a:ext cx="5138226" cy="2684725"/>
          </a:xfrm>
          <a:prstGeom prst="rect">
            <a:avLst/>
          </a:prstGeom>
          <a:noFill/>
          <a:ln>
            <a:noFill/>
          </a:ln>
        </p:spPr>
      </p:pic>
      <p:sp>
        <p:nvSpPr>
          <p:cNvPr id="314" name="Google Shape;314;p31"/>
          <p:cNvSpPr txBox="1"/>
          <p:nvPr>
            <p:ph idx="1" type="body"/>
          </p:nvPr>
        </p:nvSpPr>
        <p:spPr>
          <a:xfrm>
            <a:off x="952500" y="1606401"/>
            <a:ext cx="11099700" cy="72708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Before using TensorFlow, the following NVIDIA® software must be installed on your system:</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NVIDIA® GPU drivers —CUDA® </a:t>
            </a:r>
            <a:r>
              <a:rPr lang="en-US" sz="2400"/>
              <a:t>11</a:t>
            </a:r>
            <a:r>
              <a:rPr lang="en-US" sz="2400"/>
              <a:t>.x requires 450.xx or higher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CUDA® Toolkit —TensorFlow supports CUDA® 11.0 (TensorFlow &gt;= 2.4.0)</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CUPTI ships with the CUDA® Toolkit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cuDNN SDK 8.9.5 (see cuDNN versions)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(Optional) TensorRT 8.0 to improve latency and throughput for inference on some models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0f0585421_0_6"/>
          <p:cNvSpPr txBox="1"/>
          <p:nvPr>
            <p:ph type="title"/>
          </p:nvPr>
        </p:nvSpPr>
        <p:spPr>
          <a:xfrm>
            <a:off x="952500" y="254000"/>
            <a:ext cx="11099700" cy="11346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Software requirements</a:t>
            </a:r>
            <a:endParaRPr/>
          </a:p>
        </p:txBody>
      </p:sp>
      <p:pic>
        <p:nvPicPr>
          <p:cNvPr id="320" name="Google Shape;320;g290f0585421_0_6"/>
          <p:cNvPicPr preferRelativeResize="0"/>
          <p:nvPr/>
        </p:nvPicPr>
        <p:blipFill>
          <a:blip r:embed="rId3">
            <a:alphaModFix/>
          </a:blip>
          <a:stretch>
            <a:fillRect/>
          </a:stretch>
        </p:blipFill>
        <p:spPr>
          <a:xfrm>
            <a:off x="0" y="1577700"/>
            <a:ext cx="13004800" cy="7591749"/>
          </a:xfrm>
          <a:prstGeom prst="rect">
            <a:avLst/>
          </a:prstGeom>
          <a:noFill/>
          <a:ln>
            <a:noFill/>
          </a:ln>
        </p:spPr>
      </p:pic>
      <p:sp>
        <p:nvSpPr>
          <p:cNvPr id="321" name="Google Shape;321;g290f0585421_0_6"/>
          <p:cNvSpPr txBox="1"/>
          <p:nvPr/>
        </p:nvSpPr>
        <p:spPr>
          <a:xfrm>
            <a:off x="1596425" y="9005175"/>
            <a:ext cx="82407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u="sng">
                <a:solidFill>
                  <a:schemeClr val="hlink"/>
                </a:solidFill>
                <a:latin typeface="Helvetica Neue"/>
                <a:ea typeface="Helvetica Neue"/>
                <a:cs typeface="Helvetica Neue"/>
                <a:sym typeface="Helvetica Neue"/>
                <a:hlinkClick r:id="rId4"/>
              </a:rPr>
              <a:t>LINK</a:t>
            </a:r>
            <a:endParaRPr sz="4400">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CUDA</a:t>
            </a:r>
            <a:endParaRPr/>
          </a:p>
        </p:txBody>
      </p:sp>
      <p:sp>
        <p:nvSpPr>
          <p:cNvPr id="327" name="Google Shape;327;p32"/>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Please refer to TensorFlow website, </a:t>
            </a:r>
            <a:r>
              <a:rPr lang="en-US" u="sng">
                <a:solidFill>
                  <a:srgbClr val="FA853D"/>
                </a:solidFill>
                <a:hlinkClick r:id="rId3">
                  <a:extLst>
                    <a:ext uri="{A12FA001-AC4F-418D-AE19-62706E023703}">
                      <ahyp:hlinkClr val="tx"/>
                    </a:ext>
                  </a:extLst>
                </a:hlinkClick>
              </a:rPr>
              <a:t>GPU Support</a:t>
            </a:r>
            <a:r>
              <a:rPr lang="en-US"/>
              <a:t> section, for more details and latest information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Please check the version of the abovementioned softwares carefully. There is a strict requirement between TensorFlow's version and NVIDIA® softwares’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(Optional) If you are using Anaconda environment, you can install corresponding CUDA Toolkit and cuDNN SDK via</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Notice that you still have to install NVIDIA® GPU drivers </a:t>
            </a:r>
            <a:r>
              <a:rPr b="1" lang="en-US"/>
              <a:t>manually</a:t>
            </a:r>
            <a:endParaRPr/>
          </a:p>
        </p:txBody>
      </p:sp>
      <p:pic>
        <p:nvPicPr>
          <p:cNvPr descr="Screen Shot 2020-10-20 at 21.32.48.png" id="328" name="Google Shape;328;p32"/>
          <p:cNvPicPr preferRelativeResize="0"/>
          <p:nvPr/>
        </p:nvPicPr>
        <p:blipFill rotWithShape="1">
          <a:blip r:embed="rId4">
            <a:alphaModFix/>
          </a:blip>
          <a:srcRect b="0" l="0" r="0" t="0"/>
          <a:stretch/>
        </p:blipFill>
        <p:spPr>
          <a:xfrm>
            <a:off x="3379701" y="6938255"/>
            <a:ext cx="6245398" cy="6299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Environment Setup</a:t>
            </a:r>
            <a:endParaRPr/>
          </a:p>
        </p:txBody>
      </p:sp>
      <p:sp>
        <p:nvSpPr>
          <p:cNvPr id="334" name="Google Shape;334;p3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After installing CUDA Toolkit, you can check CUDA version with </a:t>
            </a:r>
            <a:r>
              <a:rPr lang="en-US">
                <a:latin typeface="Courier"/>
                <a:ea typeface="Courier"/>
                <a:cs typeface="Courier"/>
                <a:sym typeface="Courier"/>
              </a:rPr>
              <a:t>nvcc --version</a:t>
            </a:r>
            <a:endParaRPr/>
          </a:p>
        </p:txBody>
      </p:sp>
      <p:pic>
        <p:nvPicPr>
          <p:cNvPr descr="Screen Shot 2020-10-20 at 21.35.41.png" id="335" name="Google Shape;335;p33"/>
          <p:cNvPicPr preferRelativeResize="0"/>
          <p:nvPr/>
        </p:nvPicPr>
        <p:blipFill rotWithShape="1">
          <a:blip r:embed="rId3">
            <a:alphaModFix/>
          </a:blip>
          <a:srcRect b="0" l="0" r="0" t="0"/>
          <a:stretch/>
        </p:blipFill>
        <p:spPr>
          <a:xfrm>
            <a:off x="2190249" y="3476535"/>
            <a:ext cx="8624302" cy="35306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Environment Setup</a:t>
            </a:r>
            <a:endParaRPr/>
          </a:p>
        </p:txBody>
      </p:sp>
      <p:sp>
        <p:nvSpPr>
          <p:cNvPr id="341" name="Google Shape;341;p3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can also check GPU utilization after installing GPU driver with </a:t>
            </a:r>
            <a:r>
              <a:rPr lang="en-US">
                <a:latin typeface="Courier"/>
                <a:ea typeface="Courier"/>
                <a:cs typeface="Courier"/>
                <a:sym typeface="Courier"/>
              </a:rPr>
              <a:t>nvidia-smi</a:t>
            </a:r>
            <a:endParaRPr/>
          </a:p>
        </p:txBody>
      </p:sp>
      <p:pic>
        <p:nvPicPr>
          <p:cNvPr descr="Screen Shot 2020-10-20 at 21.35.50.png" id="342" name="Google Shape;342;p34"/>
          <p:cNvPicPr preferRelativeResize="0"/>
          <p:nvPr/>
        </p:nvPicPr>
        <p:blipFill rotWithShape="1">
          <a:blip r:embed="rId3">
            <a:alphaModFix/>
          </a:blip>
          <a:srcRect b="25119" l="0" r="0" t="0"/>
          <a:stretch/>
        </p:blipFill>
        <p:spPr>
          <a:xfrm>
            <a:off x="1451371" y="2740740"/>
            <a:ext cx="10102156" cy="67434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48" name="Google Shape;348;p3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is tested and supported on the following 64-bit systems:</a:t>
            </a:r>
            <a:endParaRPr>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Python 3.5–3.8</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Ubuntu 16.04 or later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macOS 10.12.6 (Sierra) or later (no GPU support)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Windows 7 or later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Raspbian 9.0 or later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54" name="Google Shape;354;p3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can simply install TensorFlow with Python's </a:t>
            </a:r>
            <a:r>
              <a:rPr lang="en-US">
                <a:latin typeface="Courier"/>
                <a:ea typeface="Courier"/>
                <a:cs typeface="Courier"/>
                <a:sym typeface="Courier"/>
              </a:rPr>
              <a:t>pip</a:t>
            </a:r>
            <a:r>
              <a:rPr b="0" i="0" lang="en-US" sz="3200" u="none" cap="none" strike="noStrike">
                <a:solidFill>
                  <a:srgbClr val="000000"/>
                </a:solidFill>
                <a:latin typeface="Helvetica Neue"/>
                <a:ea typeface="Helvetica Neue"/>
                <a:cs typeface="Helvetica Neue"/>
                <a:sym typeface="Helvetica Neue"/>
              </a:rPr>
              <a:t> package manager</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is recommanded to install TensorFlow in a virtual environment, for more details, please refer to </a:t>
            </a:r>
            <a:r>
              <a:rPr lang="en-US" u="sng">
                <a:solidFill>
                  <a:srgbClr val="FA853D"/>
                </a:solidFill>
                <a:hlinkClick r:id="rId3">
                  <a:extLst>
                    <a:ext uri="{A12FA001-AC4F-418D-AE19-62706E023703}">
                      <ahyp:hlinkClr val="tx"/>
                    </a:ext>
                  </a:extLst>
                </a:hlinkClick>
              </a:rPr>
              <a:t>Install TensorFlow with pip</a:t>
            </a:r>
            <a:endParaRPr/>
          </a:p>
        </p:txBody>
      </p:sp>
      <p:pic>
        <p:nvPicPr>
          <p:cNvPr descr="Screen Shot 2020-10-20 at 21.41.27.png" id="355" name="Google Shape;355;p36"/>
          <p:cNvPicPr preferRelativeResize="0"/>
          <p:nvPr/>
        </p:nvPicPr>
        <p:blipFill rotWithShape="1">
          <a:blip r:embed="rId4">
            <a:alphaModFix/>
          </a:blip>
          <a:srcRect b="0" l="0" r="0" t="0"/>
          <a:stretch/>
        </p:blipFill>
        <p:spPr>
          <a:xfrm>
            <a:off x="2649090" y="3126175"/>
            <a:ext cx="7706620" cy="23001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61" name="Google Shape;361;p3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can test whether TensorFlow is installed successfully and confirm that TensorFlow is using the GPU by executing following code</a:t>
            </a:r>
            <a:endParaRPr/>
          </a:p>
        </p:txBody>
      </p:sp>
      <p:pic>
        <p:nvPicPr>
          <p:cNvPr descr="Screen Shot 2020-10-20 at 21.43.30.png" id="362" name="Google Shape;362;p37"/>
          <p:cNvPicPr preferRelativeResize="0"/>
          <p:nvPr/>
        </p:nvPicPr>
        <p:blipFill rotWithShape="1">
          <a:blip r:embed="rId3">
            <a:alphaModFix/>
          </a:blip>
          <a:srcRect b="0" l="0" r="0" t="0"/>
          <a:stretch/>
        </p:blipFill>
        <p:spPr>
          <a:xfrm>
            <a:off x="171256" y="4037817"/>
            <a:ext cx="12662288" cy="24080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 name="Shape 76"/>
        <p:cNvGrpSpPr/>
        <p:nvPr/>
      </p:nvGrpSpPr>
      <p:grpSpPr>
        <a:xfrm>
          <a:off x="0" y="0"/>
          <a:ext cx="0" cy="0"/>
          <a:chOff x="0" y="0"/>
          <a:chExt cx="0" cy="0"/>
        </a:xfrm>
      </p:grpSpPr>
      <p:sp>
        <p:nvSpPr>
          <p:cNvPr id="77" name="Google Shape;77;p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Neural Networks from Scratch</a:t>
            </a:r>
            <a:endParaRPr/>
          </a:p>
        </p:txBody>
      </p:sp>
      <p:sp>
        <p:nvSpPr>
          <p:cNvPr id="78" name="Google Shape;78;p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this lab, you will learn the fundamentals of how you can build neural networks </a:t>
            </a:r>
            <a:r>
              <a:rPr b="1" lang="en-US">
                <a:solidFill>
                  <a:srgbClr val="EB220C"/>
                </a:solidFill>
              </a:rPr>
              <a:t>without the help of the deep learning frameworks</a:t>
            </a:r>
            <a:r>
              <a:rPr lang="en-US"/>
              <a:t>, and instead by using NumPy</a:t>
            </a:r>
            <a:endParaRPr/>
          </a:p>
        </p:txBody>
      </p:sp>
      <p:pic>
        <p:nvPicPr>
          <p:cNvPr descr="影像" id="79" name="Google Shape;79;p4"/>
          <p:cNvPicPr preferRelativeResize="0"/>
          <p:nvPr/>
        </p:nvPicPr>
        <p:blipFill rotWithShape="1">
          <a:blip r:embed="rId3">
            <a:alphaModFix/>
          </a:blip>
          <a:srcRect b="0" l="0" r="0" t="0"/>
          <a:stretch/>
        </p:blipFill>
        <p:spPr>
          <a:xfrm>
            <a:off x="1675379" y="3616033"/>
            <a:ext cx="9654042" cy="54319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Google Colab</a:t>
            </a:r>
            <a:endParaRPr/>
          </a:p>
        </p:txBody>
      </p:sp>
      <p:sp>
        <p:nvSpPr>
          <p:cNvPr id="368" name="Google Shape;368;p3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17830" lvl="0" marL="417830" rtl="0" algn="l">
              <a:lnSpc>
                <a:spcPct val="100000"/>
              </a:lnSpc>
              <a:spcBef>
                <a:spcPts val="0"/>
              </a:spcBef>
              <a:spcAft>
                <a:spcPts val="0"/>
              </a:spcAft>
              <a:buClr>
                <a:srgbClr val="000000"/>
              </a:buClr>
              <a:buSzPts val="4362"/>
              <a:buFont typeface="Helvetica Neue"/>
              <a:buChar char="•"/>
            </a:pPr>
            <a:r>
              <a:rPr lang="en-US" sz="3008"/>
              <a:t>Google Colab provides a Jupyter notebook environment that requires no setup with free GPU</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The types of GPUs available in Colab vary over time, including Nvidia K80, T4, P4, P100</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There is no way to choose what type of GPU you can connect to in Colab at any given time</a:t>
            </a:r>
            <a:endParaRPr/>
          </a:p>
          <a:p>
            <a:pPr indent="-417830" lvl="0" marL="417830" rtl="0" algn="l">
              <a:lnSpc>
                <a:spcPct val="100000"/>
              </a:lnSpc>
              <a:spcBef>
                <a:spcPts val="3900"/>
              </a:spcBef>
              <a:spcAft>
                <a:spcPts val="0"/>
              </a:spcAft>
              <a:buClr>
                <a:srgbClr val="000000"/>
              </a:buClr>
              <a:buSzPts val="4362"/>
              <a:buFont typeface="Helvetica Neue"/>
              <a:buChar char="•"/>
            </a:pPr>
            <a:r>
              <a:rPr lang="en-US" sz="3008"/>
              <a:t>However, there are few constraints when using Google Colab:</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12 hours lifetimes limit</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Various available GPU memory</a:t>
            </a:r>
            <a:endParaRPr/>
          </a:p>
          <a:p>
            <a:pPr indent="-417830" lvl="0" marL="417830" rtl="0" algn="l">
              <a:lnSpc>
                <a:spcPct val="100000"/>
              </a:lnSpc>
              <a:spcBef>
                <a:spcPts val="3900"/>
              </a:spcBef>
              <a:spcAft>
                <a:spcPts val="0"/>
              </a:spcAft>
              <a:buClr>
                <a:srgbClr val="000000"/>
              </a:buClr>
              <a:buSzPts val="4362"/>
              <a:buFont typeface="Helvetica Neue"/>
              <a:buChar char="•"/>
            </a:pPr>
            <a:r>
              <a:rPr lang="en-US" sz="3008"/>
              <a:t>Google announced a new service called </a:t>
            </a:r>
            <a:r>
              <a:rPr lang="en-US" u="sng">
                <a:solidFill>
                  <a:srgbClr val="FA853D"/>
                </a:solidFill>
                <a:hlinkClick r:id="rId3">
                  <a:extLst>
                    <a:ext uri="{A12FA001-AC4F-418D-AE19-62706E023703}">
                      <ahyp:hlinkClr val="tx"/>
                    </a:ext>
                  </a:extLst>
                </a:hlinkClick>
              </a:rPr>
              <a:t>Colab Pro</a:t>
            </a:r>
            <a:r>
              <a:rPr lang="en-US" sz="3008"/>
              <a:t> ($9.99/month), which provides faster GPUs, longer runtimes, and more memory compared with Colab</a:t>
            </a:r>
            <a:endParaRPr/>
          </a:p>
        </p:txBody>
      </p:sp>
      <p:pic>
        <p:nvPicPr>
          <p:cNvPr descr="影像" id="369" name="Google Shape;369;p38"/>
          <p:cNvPicPr preferRelativeResize="0"/>
          <p:nvPr/>
        </p:nvPicPr>
        <p:blipFill rotWithShape="1">
          <a:blip r:embed="rId4">
            <a:alphaModFix/>
          </a:blip>
          <a:srcRect b="0" l="0" r="0" t="0"/>
          <a:stretch/>
        </p:blipFill>
        <p:spPr>
          <a:xfrm>
            <a:off x="8706192" y="65959"/>
            <a:ext cx="2831612" cy="12516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375" name="Google Shape;375;p39"/>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2 Quickstart</a:t>
            </a:r>
            <a:endParaRPr/>
          </a:p>
        </p:txBody>
      </p:sp>
      <p:sp>
        <p:nvSpPr>
          <p:cNvPr id="381" name="Google Shape;381;p40"/>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Later on you will learn how to build a simple deep neural network to classify hand-written digit numbers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This time with </a:t>
            </a:r>
            <a:r>
              <a:rPr b="1" lang="en-US"/>
              <a:t>TensorFlow</a:t>
            </a:r>
            <a:r>
              <a:rPr lang="en-US"/>
              <a:t>!</a:t>
            </a:r>
            <a:endParaRPr/>
          </a:p>
        </p:txBody>
      </p:sp>
      <p:grpSp>
        <p:nvGrpSpPr>
          <p:cNvPr id="382" name="Google Shape;382;p40"/>
          <p:cNvGrpSpPr/>
          <p:nvPr/>
        </p:nvGrpSpPr>
        <p:grpSpPr>
          <a:xfrm>
            <a:off x="402805" y="5131136"/>
            <a:ext cx="12199192" cy="3115369"/>
            <a:chOff x="0" y="0"/>
            <a:chExt cx="12199191" cy="3115367"/>
          </a:xfrm>
        </p:grpSpPr>
        <p:cxnSp>
          <p:nvCxnSpPr>
            <p:cNvPr id="383" name="Google Shape;383;p40"/>
            <p:cNvCxnSpPr/>
            <p:nvPr/>
          </p:nvCxnSpPr>
          <p:spPr>
            <a:xfrm flipH="1" rot="10800000">
              <a:off x="3835961" y="1557683"/>
              <a:ext cx="528357" cy="1"/>
            </a:xfrm>
            <a:prstGeom prst="straightConnector1">
              <a:avLst/>
            </a:prstGeom>
            <a:noFill/>
            <a:ln cap="flat" cmpd="sng" w="63500">
              <a:solidFill>
                <a:srgbClr val="000000"/>
              </a:solidFill>
              <a:prstDash val="solid"/>
              <a:miter lim="400000"/>
              <a:headEnd len="sm" w="sm" type="none"/>
              <a:tailEnd len="med" w="med" type="triangle"/>
            </a:ln>
          </p:spPr>
        </p:cxnSp>
        <p:cxnSp>
          <p:nvCxnSpPr>
            <p:cNvPr id="384" name="Google Shape;384;p40"/>
            <p:cNvCxnSpPr/>
            <p:nvPr/>
          </p:nvCxnSpPr>
          <p:spPr>
            <a:xfrm flipH="1" rot="10800000">
              <a:off x="5836599" y="1557683"/>
              <a:ext cx="528358" cy="1"/>
            </a:xfrm>
            <a:prstGeom prst="straightConnector1">
              <a:avLst/>
            </a:prstGeom>
            <a:noFill/>
            <a:ln cap="flat" cmpd="sng" w="63500">
              <a:solidFill>
                <a:srgbClr val="000000"/>
              </a:solidFill>
              <a:prstDash val="solid"/>
              <a:miter lim="400000"/>
              <a:headEnd len="sm" w="sm" type="none"/>
              <a:tailEnd len="med" w="med" type="triangle"/>
            </a:ln>
          </p:spPr>
        </p:cxnSp>
        <p:grpSp>
          <p:nvGrpSpPr>
            <p:cNvPr id="385" name="Google Shape;385;p40"/>
            <p:cNvGrpSpPr/>
            <p:nvPr/>
          </p:nvGrpSpPr>
          <p:grpSpPr>
            <a:xfrm>
              <a:off x="2640473" y="0"/>
              <a:ext cx="918695" cy="3115367"/>
              <a:chOff x="0" y="0"/>
              <a:chExt cx="918693" cy="3115366"/>
            </a:xfrm>
          </p:grpSpPr>
          <p:sp>
            <p:nvSpPr>
              <p:cNvPr id="386" name="Google Shape;386;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87" name="Google Shape;387;p40"/>
              <p:cNvSpPr txBox="1"/>
              <p:nvPr/>
            </p:nvSpPr>
            <p:spPr>
              <a:xfrm rot="5400000">
                <a:off x="-949897" y="1327000"/>
                <a:ext cx="281848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Input Layer (Flatten)</a:t>
                </a:r>
                <a:endParaRPr b="0" i="0" sz="1400" u="none" cap="none" strike="noStrike">
                  <a:solidFill>
                    <a:srgbClr val="000000"/>
                  </a:solidFill>
                  <a:latin typeface="Arial"/>
                  <a:ea typeface="Arial"/>
                  <a:cs typeface="Arial"/>
                  <a:sym typeface="Arial"/>
                </a:endParaRPr>
              </a:p>
            </p:txBody>
          </p:sp>
        </p:grpSp>
        <p:grpSp>
          <p:nvGrpSpPr>
            <p:cNvPr id="388" name="Google Shape;388;p40"/>
            <p:cNvGrpSpPr/>
            <p:nvPr/>
          </p:nvGrpSpPr>
          <p:grpSpPr>
            <a:xfrm>
              <a:off x="4641112" y="0"/>
              <a:ext cx="918695" cy="3115367"/>
              <a:chOff x="0" y="0"/>
              <a:chExt cx="918693" cy="3115366"/>
            </a:xfrm>
          </p:grpSpPr>
          <p:sp>
            <p:nvSpPr>
              <p:cNvPr id="389" name="Google Shape;389;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90" name="Google Shape;390;p40"/>
              <p:cNvSpPr txBox="1"/>
              <p:nvPr/>
            </p:nvSpPr>
            <p:spPr>
              <a:xfrm rot="5400000">
                <a:off x="-1080047" y="1326999"/>
                <a:ext cx="3078786"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Hidden Layer, 784x64</a:t>
                </a:r>
                <a:endParaRPr b="0" i="0" sz="1400" u="none" cap="none" strike="noStrike">
                  <a:solidFill>
                    <a:srgbClr val="000000"/>
                  </a:solidFill>
                  <a:latin typeface="Arial"/>
                  <a:ea typeface="Arial"/>
                  <a:cs typeface="Arial"/>
                  <a:sym typeface="Arial"/>
                </a:endParaRPr>
              </a:p>
            </p:txBody>
          </p:sp>
        </p:grpSp>
        <p:grpSp>
          <p:nvGrpSpPr>
            <p:cNvPr id="391" name="Google Shape;391;p40"/>
            <p:cNvGrpSpPr/>
            <p:nvPr/>
          </p:nvGrpSpPr>
          <p:grpSpPr>
            <a:xfrm>
              <a:off x="6641751" y="0"/>
              <a:ext cx="918695" cy="3115367"/>
              <a:chOff x="0" y="0"/>
              <a:chExt cx="918693" cy="3115366"/>
            </a:xfrm>
          </p:grpSpPr>
          <p:sp>
            <p:nvSpPr>
              <p:cNvPr id="392" name="Google Shape;392;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93" name="Google Shape;393;p40"/>
              <p:cNvSpPr txBox="1"/>
              <p:nvPr/>
            </p:nvSpPr>
            <p:spPr>
              <a:xfrm rot="5400000">
                <a:off x="-975805" y="1326999"/>
                <a:ext cx="287030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Output Layer, 64x10</a:t>
                </a:r>
                <a:endParaRPr b="0" i="0" sz="1400" u="none" cap="none" strike="noStrike">
                  <a:solidFill>
                    <a:srgbClr val="000000"/>
                  </a:solidFill>
                  <a:latin typeface="Arial"/>
                  <a:ea typeface="Arial"/>
                  <a:cs typeface="Arial"/>
                  <a:sym typeface="Arial"/>
                </a:endParaRPr>
              </a:p>
            </p:txBody>
          </p:sp>
        </p:grpSp>
        <p:cxnSp>
          <p:nvCxnSpPr>
            <p:cNvPr id="394" name="Google Shape;394;p40"/>
            <p:cNvCxnSpPr/>
            <p:nvPr/>
          </p:nvCxnSpPr>
          <p:spPr>
            <a:xfrm flipH="1" rot="10800000">
              <a:off x="1835322" y="1557683"/>
              <a:ext cx="528358" cy="1"/>
            </a:xfrm>
            <a:prstGeom prst="straightConnector1">
              <a:avLst/>
            </a:prstGeom>
            <a:noFill/>
            <a:ln cap="flat" cmpd="sng" w="63500">
              <a:solidFill>
                <a:srgbClr val="000000"/>
              </a:solidFill>
              <a:prstDash val="solid"/>
              <a:miter lim="400000"/>
              <a:headEnd len="sm" w="sm" type="none"/>
              <a:tailEnd len="med" w="med" type="triangle"/>
            </a:ln>
          </p:spPr>
        </p:cxnSp>
        <p:cxnSp>
          <p:nvCxnSpPr>
            <p:cNvPr id="395" name="Google Shape;395;p40"/>
            <p:cNvCxnSpPr/>
            <p:nvPr/>
          </p:nvCxnSpPr>
          <p:spPr>
            <a:xfrm flipH="1" rot="10800000">
              <a:off x="7837238" y="1557683"/>
              <a:ext cx="528358" cy="1"/>
            </a:xfrm>
            <a:prstGeom prst="straightConnector1">
              <a:avLst/>
            </a:prstGeom>
            <a:noFill/>
            <a:ln cap="flat" cmpd="sng" w="63500">
              <a:solidFill>
                <a:srgbClr val="000000"/>
              </a:solidFill>
              <a:prstDash val="solid"/>
              <a:miter lim="400000"/>
              <a:headEnd len="sm" w="sm" type="none"/>
              <a:tailEnd len="med" w="med" type="triangle"/>
            </a:ln>
          </p:spPr>
        </p:cxnSp>
        <p:pic>
          <p:nvPicPr>
            <p:cNvPr descr="影像" id="396" name="Google Shape;396;p40"/>
            <p:cNvPicPr preferRelativeResize="0"/>
            <p:nvPr/>
          </p:nvPicPr>
          <p:blipFill rotWithShape="1">
            <a:blip r:embed="rId3">
              <a:alphaModFix/>
            </a:blip>
            <a:srcRect b="53392" l="0" r="79308" t="0"/>
            <a:stretch/>
          </p:blipFill>
          <p:spPr>
            <a:xfrm>
              <a:off x="0" y="772862"/>
              <a:ext cx="1584112" cy="1569510"/>
            </a:xfrm>
            <a:prstGeom prst="rect">
              <a:avLst/>
            </a:prstGeom>
            <a:noFill/>
            <a:ln>
              <a:noFill/>
            </a:ln>
          </p:spPr>
        </p:pic>
        <p:sp>
          <p:nvSpPr>
            <p:cNvPr id="397" name="Google Shape;397;p40"/>
            <p:cNvSpPr txBox="1"/>
            <p:nvPr/>
          </p:nvSpPr>
          <p:spPr>
            <a:xfrm>
              <a:off x="8616990" y="1287447"/>
              <a:ext cx="3582201" cy="54047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Limit GPU Memory Growth</a:t>
            </a:r>
            <a:endParaRPr/>
          </a:p>
        </p:txBody>
      </p:sp>
      <p:sp>
        <p:nvSpPr>
          <p:cNvPr id="403" name="Google Shape;403;p4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By default, TensorFlow maps nearly </a:t>
            </a:r>
            <a:r>
              <a:rPr b="1" lang="en-US">
                <a:solidFill>
                  <a:srgbClr val="EB220C"/>
                </a:solidFill>
              </a:rPr>
              <a:t>all of the GPU memory of all GPUs</a:t>
            </a:r>
            <a:r>
              <a:rPr b="0" i="0" lang="en-US" sz="3200" u="none" cap="none" strike="noStrike">
                <a:solidFill>
                  <a:srgbClr val="000000"/>
                </a:solidFill>
                <a:latin typeface="Helvetica Neue"/>
                <a:ea typeface="Helvetica Neue"/>
                <a:cs typeface="Helvetica Neue"/>
                <a:sym typeface="Helvetica Neue"/>
              </a:rPr>
              <a:t> visible to the process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is done to more efficiently use the relatively precious GPU memory resources on the devices by reducing memory fragmentation</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To limit a specific set of GPUs and to allocate a subset of the available memory, you can execute</a:t>
            </a:r>
            <a:endParaRPr/>
          </a:p>
        </p:txBody>
      </p:sp>
      <p:pic>
        <p:nvPicPr>
          <p:cNvPr descr="Screen Shot 2020-10-20 at 22.01.37.png" id="404" name="Google Shape;404;p41"/>
          <p:cNvPicPr preferRelativeResize="0"/>
          <p:nvPr/>
        </p:nvPicPr>
        <p:blipFill rotWithShape="1">
          <a:blip r:embed="rId3">
            <a:alphaModFix/>
          </a:blip>
          <a:srcRect b="0" l="0" r="0" t="0"/>
          <a:stretch/>
        </p:blipFill>
        <p:spPr>
          <a:xfrm>
            <a:off x="1306298" y="5284120"/>
            <a:ext cx="10392204" cy="4388150"/>
          </a:xfrm>
          <a:prstGeom prst="rect">
            <a:avLst/>
          </a:prstGeom>
          <a:noFill/>
          <a:ln>
            <a:noFill/>
          </a:ln>
        </p:spPr>
      </p:pic>
      <p:grpSp>
        <p:nvGrpSpPr>
          <p:cNvPr id="405" name="Google Shape;405;p41"/>
          <p:cNvGrpSpPr/>
          <p:nvPr/>
        </p:nvGrpSpPr>
        <p:grpSpPr>
          <a:xfrm>
            <a:off x="2540074" y="5826766"/>
            <a:ext cx="9976981" cy="1150754"/>
            <a:chOff x="0" y="0"/>
            <a:chExt cx="9976980" cy="1150753"/>
          </a:xfrm>
        </p:grpSpPr>
        <p:sp>
          <p:nvSpPr>
            <p:cNvPr id="406" name="Google Shape;406;p41"/>
            <p:cNvSpPr/>
            <p:nvPr/>
          </p:nvSpPr>
          <p:spPr>
            <a:xfrm>
              <a:off x="0" y="461602"/>
              <a:ext cx="7924652" cy="68915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07" name="Google Shape;407;p41"/>
            <p:cNvSpPr txBox="1"/>
            <p:nvPr/>
          </p:nvSpPr>
          <p:spPr>
            <a:xfrm>
              <a:off x="7153312" y="0"/>
              <a:ext cx="2823668"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Restrict GPU to use</a:t>
              </a:r>
              <a:endParaRPr b="0" i="0" sz="1400" u="none" cap="none" strike="noStrike">
                <a:solidFill>
                  <a:srgbClr val="000000"/>
                </a:solidFill>
                <a:latin typeface="Arial"/>
                <a:ea typeface="Arial"/>
                <a:cs typeface="Arial"/>
                <a:sym typeface="Arial"/>
              </a:endParaRPr>
            </a:p>
          </p:txBody>
        </p:sp>
      </p:grpSp>
      <p:grpSp>
        <p:nvGrpSpPr>
          <p:cNvPr id="408" name="Google Shape;408;p41"/>
          <p:cNvGrpSpPr/>
          <p:nvPr/>
        </p:nvGrpSpPr>
        <p:grpSpPr>
          <a:xfrm>
            <a:off x="2540073" y="7159020"/>
            <a:ext cx="10310686" cy="894014"/>
            <a:chOff x="0" y="0"/>
            <a:chExt cx="10310684" cy="894012"/>
          </a:xfrm>
        </p:grpSpPr>
        <p:sp>
          <p:nvSpPr>
            <p:cNvPr id="409" name="Google Shape;409;p41"/>
            <p:cNvSpPr/>
            <p:nvPr/>
          </p:nvSpPr>
          <p:spPr>
            <a:xfrm>
              <a:off x="0" y="0"/>
              <a:ext cx="7924652" cy="894012"/>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10" name="Google Shape;410;p41"/>
            <p:cNvSpPr txBox="1"/>
            <p:nvPr/>
          </p:nvSpPr>
          <p:spPr>
            <a:xfrm>
              <a:off x="8017368" y="32173"/>
              <a:ext cx="2293316" cy="8296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Allocate subset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of memory</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416" name="Google Shape;416;p4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Dataset Preparation</a:t>
            </a:r>
            <a:endParaRPr/>
          </a:p>
        </p:txBody>
      </p:sp>
      <p:sp>
        <p:nvSpPr>
          <p:cNvPr id="422" name="Google Shape;422;p4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Currently, </a:t>
            </a:r>
            <a:r>
              <a:rPr lang="en-US" u="sng">
                <a:solidFill>
                  <a:schemeClr val="hlink"/>
                </a:solidFill>
                <a:latin typeface="Courier"/>
                <a:ea typeface="Courier"/>
                <a:cs typeface="Courier"/>
                <a:sym typeface="Courier"/>
                <a:hlinkClick r:id="rId3"/>
              </a:rPr>
              <a:t>tf.keras.dataset</a:t>
            </a:r>
            <a:r>
              <a:rPr b="0" i="0" lang="en-US" sz="3200" u="none" cap="none" strike="noStrike">
                <a:solidFill>
                  <a:srgbClr val="000000"/>
                </a:solidFill>
                <a:latin typeface="Helvetica Neue"/>
                <a:ea typeface="Helvetica Neue"/>
                <a:cs typeface="Helvetica Neue"/>
                <a:sym typeface="Helvetica Neue"/>
              </a:rPr>
              <a:t> supports 7 datasets. Including:</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mnist</a:t>
            </a:r>
            <a:r>
              <a:rPr lang="en-US" sz="2400"/>
              <a:t> module: MNIST handwritten digits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cifar10</a:t>
            </a:r>
            <a:r>
              <a:rPr lang="en-US" sz="2400"/>
              <a:t> module: CIFAR10 small images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cifar100</a:t>
            </a:r>
            <a:r>
              <a:rPr lang="en-US" sz="2400"/>
              <a:t> module: CIFAR100 small images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fashion_mnist</a:t>
            </a:r>
            <a:r>
              <a:rPr lang="en-US" sz="2400"/>
              <a:t> module: Fashion-MNIST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imdb</a:t>
            </a:r>
            <a:r>
              <a:rPr lang="en-US" sz="2400"/>
              <a:t> module: IMDB sentiment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boston_housing</a:t>
            </a:r>
            <a:r>
              <a:rPr lang="en-US" sz="2400"/>
              <a:t> module: Boston housing price regression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reuters</a:t>
            </a:r>
            <a:r>
              <a:rPr lang="en-US" sz="2400"/>
              <a:t> module: Reuters topic classification dataset.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428" name="Google Shape;428;p44"/>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34" name="Google Shape;434;p4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A Sequential API is the simplest way to build a model, which is appropriate for </a:t>
            </a:r>
            <a:r>
              <a:rPr b="1" lang="en-US">
                <a:solidFill>
                  <a:srgbClr val="EB220C"/>
                </a:solidFill>
              </a:rPr>
              <a:t>a plain stack of layers</a:t>
            </a:r>
            <a:r>
              <a:rPr lang="en-US"/>
              <a:t> where each layer has </a:t>
            </a:r>
            <a:r>
              <a:rPr b="1" lang="en-US">
                <a:solidFill>
                  <a:srgbClr val="EB220C"/>
                </a:solidFill>
              </a:rPr>
              <a:t>exactly one input tensor and one output tensor</a:t>
            </a:r>
            <a:endParaRPr/>
          </a:p>
        </p:txBody>
      </p:sp>
      <p:pic>
        <p:nvPicPr>
          <p:cNvPr descr="tf_model.png" id="435" name="Google Shape;435;p45"/>
          <p:cNvPicPr preferRelativeResize="0"/>
          <p:nvPr/>
        </p:nvPicPr>
        <p:blipFill rotWithShape="1">
          <a:blip r:embed="rId3">
            <a:alphaModFix/>
          </a:blip>
          <a:srcRect b="77589" l="0" r="0" t="0"/>
          <a:stretch/>
        </p:blipFill>
        <p:spPr>
          <a:xfrm>
            <a:off x="1526183" y="5064812"/>
            <a:ext cx="9952494" cy="21858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41" name="Google Shape;441;p4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To classify MNIST, let’s build a simple neural network with fully-connected layers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 the </a:t>
            </a:r>
            <a:r>
              <a:rPr lang="en-US" u="sng">
                <a:solidFill>
                  <a:schemeClr val="hlink"/>
                </a:solidFill>
                <a:latin typeface="Courier"/>
                <a:ea typeface="Courier"/>
                <a:cs typeface="Courier"/>
                <a:sym typeface="Courier"/>
                <a:hlinkClick r:id="rId3"/>
              </a:rPr>
              <a:t>tf.keras.Sequential</a:t>
            </a:r>
            <a:r>
              <a:rPr b="0" i="0" lang="en-US" sz="3200" u="none" cap="none" strike="noStrike">
                <a:solidFill>
                  <a:srgbClr val="000000"/>
                </a:solidFill>
                <a:latin typeface="Helvetica Neue"/>
                <a:ea typeface="Helvetica Neue"/>
                <a:cs typeface="Helvetica Neue"/>
                <a:sym typeface="Helvetica Neue"/>
              </a:rPr>
              <a:t> model by stacking layers. Choose an optimizer and loss function for training:</a:t>
            </a:r>
            <a:endParaRPr/>
          </a:p>
        </p:txBody>
      </p:sp>
      <p:pic>
        <p:nvPicPr>
          <p:cNvPr descr="Screen Shot 2020-10-20 at 22.14.49.png" id="442" name="Google Shape;442;p46"/>
          <p:cNvPicPr preferRelativeResize="0"/>
          <p:nvPr/>
        </p:nvPicPr>
        <p:blipFill rotWithShape="1">
          <a:blip r:embed="rId4">
            <a:alphaModFix/>
          </a:blip>
          <a:srcRect b="0" l="0" r="0" t="0"/>
          <a:stretch/>
        </p:blipFill>
        <p:spPr>
          <a:xfrm>
            <a:off x="659335" y="4750417"/>
            <a:ext cx="11686130" cy="4243073"/>
          </a:xfrm>
          <a:prstGeom prst="rect">
            <a:avLst/>
          </a:prstGeom>
          <a:noFill/>
          <a:ln>
            <a:noFill/>
          </a:ln>
        </p:spPr>
      </p:pic>
      <p:grpSp>
        <p:nvGrpSpPr>
          <p:cNvPr id="443" name="Google Shape;443;p46"/>
          <p:cNvGrpSpPr/>
          <p:nvPr/>
        </p:nvGrpSpPr>
        <p:grpSpPr>
          <a:xfrm>
            <a:off x="1290981" y="5357725"/>
            <a:ext cx="10254775" cy="1400789"/>
            <a:chOff x="0" y="0"/>
            <a:chExt cx="10254774" cy="1400788"/>
          </a:xfrm>
        </p:grpSpPr>
        <p:sp>
          <p:nvSpPr>
            <p:cNvPr id="444" name="Google Shape;444;p46"/>
            <p:cNvSpPr/>
            <p:nvPr/>
          </p:nvSpPr>
          <p:spPr>
            <a:xfrm>
              <a:off x="0" y="0"/>
              <a:ext cx="7451898" cy="140078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5" name="Google Shape;445;p46"/>
            <p:cNvSpPr txBox="1"/>
            <p:nvPr/>
          </p:nvSpPr>
          <p:spPr>
            <a:xfrm>
              <a:off x="7594174" y="469710"/>
              <a:ext cx="2660600"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Model architecture</a:t>
              </a:r>
              <a:endParaRPr b="0" i="0" sz="1400" u="none" cap="none" strike="noStrike">
                <a:solidFill>
                  <a:srgbClr val="000000"/>
                </a:solidFill>
                <a:latin typeface="Arial"/>
                <a:ea typeface="Arial"/>
                <a:cs typeface="Arial"/>
                <a:sym typeface="Arial"/>
              </a:endParaRPr>
            </a:p>
          </p:txBody>
        </p:sp>
      </p:grpSp>
      <p:grpSp>
        <p:nvGrpSpPr>
          <p:cNvPr id="446" name="Google Shape;446;p46"/>
          <p:cNvGrpSpPr/>
          <p:nvPr/>
        </p:nvGrpSpPr>
        <p:grpSpPr>
          <a:xfrm>
            <a:off x="801990" y="6809978"/>
            <a:ext cx="11400821" cy="926067"/>
            <a:chOff x="0" y="0"/>
            <a:chExt cx="11400819" cy="926065"/>
          </a:xfrm>
        </p:grpSpPr>
        <p:sp>
          <p:nvSpPr>
            <p:cNvPr id="447" name="Google Shape;447;p46"/>
            <p:cNvSpPr/>
            <p:nvPr/>
          </p:nvSpPr>
          <p:spPr>
            <a:xfrm>
              <a:off x="0" y="515498"/>
              <a:ext cx="11400819" cy="410567"/>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8" name="Google Shape;448;p46"/>
            <p:cNvSpPr txBox="1"/>
            <p:nvPr/>
          </p:nvSpPr>
          <p:spPr>
            <a:xfrm>
              <a:off x="8438866" y="0"/>
              <a:ext cx="194919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Loss function</a:t>
              </a:r>
              <a:endParaRPr b="0" i="0" sz="1400" u="none" cap="none" strike="noStrike">
                <a:solidFill>
                  <a:srgbClr val="000000"/>
                </a:solidFill>
                <a:latin typeface="Arial"/>
                <a:ea typeface="Arial"/>
                <a:cs typeface="Arial"/>
                <a:sym typeface="Arial"/>
              </a:endParaRPr>
            </a:p>
          </p:txBody>
        </p:sp>
      </p:grpSp>
      <p:grpSp>
        <p:nvGrpSpPr>
          <p:cNvPr id="449" name="Google Shape;449;p46"/>
          <p:cNvGrpSpPr/>
          <p:nvPr/>
        </p:nvGrpSpPr>
        <p:grpSpPr>
          <a:xfrm>
            <a:off x="2905026" y="7673810"/>
            <a:ext cx="4126500" cy="575067"/>
            <a:chOff x="0" y="0"/>
            <a:chExt cx="4126498" cy="575065"/>
          </a:xfrm>
        </p:grpSpPr>
        <p:sp>
          <p:nvSpPr>
            <p:cNvPr id="450" name="Google Shape;450;p46"/>
            <p:cNvSpPr txBox="1"/>
            <p:nvPr/>
          </p:nvSpPr>
          <p:spPr>
            <a:xfrm>
              <a:off x="2696985" y="113699"/>
              <a:ext cx="14295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Optimizer</a:t>
              </a:r>
              <a:endParaRPr b="0" i="0" sz="1400" u="none" cap="none" strike="noStrike">
                <a:solidFill>
                  <a:srgbClr val="000000"/>
                </a:solidFill>
                <a:latin typeface="Arial"/>
                <a:ea typeface="Arial"/>
                <a:cs typeface="Arial"/>
                <a:sym typeface="Arial"/>
              </a:endParaRPr>
            </a:p>
          </p:txBody>
        </p:sp>
        <p:sp>
          <p:nvSpPr>
            <p:cNvPr id="451" name="Google Shape;451;p46"/>
            <p:cNvSpPr/>
            <p:nvPr/>
          </p:nvSpPr>
          <p:spPr>
            <a:xfrm>
              <a:off x="0" y="0"/>
              <a:ext cx="2609800" cy="410566"/>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57" name="Google Shape;457;p4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3"/>
              </a:rPr>
              <a:t>Model.summary</a:t>
            </a:r>
            <a:r>
              <a:rPr b="0" i="0" lang="en-US" sz="3200" u="none" cap="none" strike="noStrike">
                <a:solidFill>
                  <a:srgbClr val="000000"/>
                </a:solidFill>
                <a:latin typeface="Helvetica Neue"/>
                <a:ea typeface="Helvetica Neue"/>
                <a:cs typeface="Helvetica Neue"/>
                <a:sym typeface="Helvetica Neue"/>
              </a:rPr>
              <a:t> method prints a string summary of the network, which is quite useful to examining model architecture before training</a:t>
            </a:r>
            <a:endParaRPr/>
          </a:p>
        </p:txBody>
      </p:sp>
      <p:pic>
        <p:nvPicPr>
          <p:cNvPr descr="Screen Shot 2020-10-20 at 22.18.48.png" id="458" name="Google Shape;458;p47"/>
          <p:cNvPicPr preferRelativeResize="0"/>
          <p:nvPr/>
        </p:nvPicPr>
        <p:blipFill rotWithShape="1">
          <a:blip r:embed="rId4">
            <a:alphaModFix/>
          </a:blip>
          <a:srcRect b="0" l="0" r="0" t="0"/>
          <a:stretch/>
        </p:blipFill>
        <p:spPr>
          <a:xfrm>
            <a:off x="1893891" y="3317862"/>
            <a:ext cx="9217018" cy="6438247"/>
          </a:xfrm>
          <a:prstGeom prst="rect">
            <a:avLst/>
          </a:prstGeom>
          <a:noFill/>
          <a:ln>
            <a:noFill/>
          </a:ln>
        </p:spPr>
      </p:pic>
      <p:sp>
        <p:nvSpPr>
          <p:cNvPr id="459" name="Google Shape;459;p47"/>
          <p:cNvSpPr txBox="1"/>
          <p:nvPr/>
        </p:nvSpPr>
        <p:spPr>
          <a:xfrm>
            <a:off x="10391375" y="6235707"/>
            <a:ext cx="2380460"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784*128 + 128</a:t>
            </a:r>
            <a:endParaRPr b="0" i="0" sz="2400" u="none" cap="none" strike="noStrike">
              <a:solidFill>
                <a:srgbClr val="000000"/>
              </a:solidFill>
              <a:latin typeface="Helvetica Neue"/>
              <a:ea typeface="Helvetica Neue"/>
              <a:cs typeface="Helvetica Neue"/>
              <a:sym typeface="Helvetica Neue"/>
            </a:endParaRPr>
          </a:p>
        </p:txBody>
      </p:sp>
      <p:sp>
        <p:nvSpPr>
          <p:cNvPr id="460" name="Google Shape;460;p47"/>
          <p:cNvSpPr txBox="1"/>
          <p:nvPr/>
        </p:nvSpPr>
        <p:spPr>
          <a:xfrm>
            <a:off x="10092200" y="7556503"/>
            <a:ext cx="203741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128*10 + 10</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Neural Networks from Scratch</a:t>
            </a:r>
            <a:endParaRPr/>
          </a:p>
        </p:txBody>
      </p:sp>
      <p:sp>
        <p:nvSpPr>
          <p:cNvPr id="85" name="Google Shape;85;p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Creating complex neural networks with different architectures with </a:t>
            </a:r>
            <a:r>
              <a:rPr b="1" lang="en-US"/>
              <a:t>deep learning frameworks</a:t>
            </a:r>
            <a:r>
              <a:rPr lang="en-US"/>
              <a:t> should be a standard practice for any Machine Learning Engineer and Data Scientist</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But a genuine understanding of how a neural network works is equally as valuable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66" name="Google Shape;466;p4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3"/>
              </a:rPr>
              <a:t>Model.fit</a:t>
            </a:r>
            <a:r>
              <a:rPr b="0" i="0" lang="en-US" sz="3200" u="none" cap="none" strike="noStrike">
                <a:solidFill>
                  <a:srgbClr val="000000"/>
                </a:solidFill>
                <a:latin typeface="Helvetica Neue"/>
                <a:ea typeface="Helvetica Neue"/>
                <a:cs typeface="Helvetica Neue"/>
                <a:sym typeface="Helvetica Neue"/>
              </a:rPr>
              <a:t> method adjusts the model parameters to minimize the loss:</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4"/>
              </a:rPr>
              <a:t>Model.evaluate</a:t>
            </a:r>
            <a:r>
              <a:rPr b="0" i="0" lang="en-US" sz="3200" u="none" cap="none" strike="noStrike">
                <a:solidFill>
                  <a:srgbClr val="000000"/>
                </a:solidFill>
                <a:latin typeface="Helvetica Neue"/>
                <a:ea typeface="Helvetica Neue"/>
                <a:cs typeface="Helvetica Neue"/>
                <a:sym typeface="Helvetica Neue"/>
              </a:rPr>
              <a:t> method checks the models performance, usually on a "Validation-set" or "Test-set"</a:t>
            </a:r>
            <a:endParaRPr/>
          </a:p>
        </p:txBody>
      </p:sp>
      <p:pic>
        <p:nvPicPr>
          <p:cNvPr descr="Screen Shot 2020-10-20 at 22.21.34.png" id="467" name="Google Shape;467;p48"/>
          <p:cNvPicPr preferRelativeResize="0"/>
          <p:nvPr/>
        </p:nvPicPr>
        <p:blipFill rotWithShape="1">
          <a:blip r:embed="rId5">
            <a:alphaModFix/>
          </a:blip>
          <a:srcRect b="36101" l="0" r="0" t="0"/>
          <a:stretch/>
        </p:blipFill>
        <p:spPr>
          <a:xfrm>
            <a:off x="3271639" y="7610744"/>
            <a:ext cx="6461395" cy="1436461"/>
          </a:xfrm>
          <a:prstGeom prst="rect">
            <a:avLst/>
          </a:prstGeom>
          <a:noFill/>
          <a:ln>
            <a:noFill/>
          </a:ln>
        </p:spPr>
      </p:pic>
      <p:pic>
        <p:nvPicPr>
          <p:cNvPr descr="Screen Shot 2020-10-20 at 22.22.18.png" id="468" name="Google Shape;468;p48"/>
          <p:cNvPicPr preferRelativeResize="0"/>
          <p:nvPr/>
        </p:nvPicPr>
        <p:blipFill rotWithShape="1">
          <a:blip r:embed="rId6">
            <a:alphaModFix/>
          </a:blip>
          <a:srcRect b="46767" l="0" r="0" t="0"/>
          <a:stretch/>
        </p:blipFill>
        <p:spPr>
          <a:xfrm>
            <a:off x="390921" y="3010696"/>
            <a:ext cx="12223055" cy="22982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74" name="Google Shape;474;p4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Keras Functional API is a way to create models that are </a:t>
            </a:r>
            <a:r>
              <a:rPr b="1" lang="en-US">
                <a:solidFill>
                  <a:srgbClr val="EB220C"/>
                </a:solidFill>
              </a:rPr>
              <a:t>more flexible</a:t>
            </a:r>
            <a:r>
              <a:rPr b="0" i="0" lang="en-US" sz="3200" u="none" cap="none" strike="noStrike">
                <a:solidFill>
                  <a:srgbClr val="000000"/>
                </a:solidFill>
                <a:latin typeface="Helvetica Neue"/>
                <a:ea typeface="Helvetica Neue"/>
                <a:cs typeface="Helvetica Neue"/>
                <a:sym typeface="Helvetica Neue"/>
              </a:rPr>
              <a:t> than Sequential API</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functional API can handle models with non-linear topology, shared layers, and even multiple inputs or outputs</a:t>
            </a:r>
            <a:endParaRPr/>
          </a:p>
        </p:txBody>
      </p:sp>
      <p:pic>
        <p:nvPicPr>
          <p:cNvPr descr="tf_model.png" id="475" name="Google Shape;475;p49"/>
          <p:cNvPicPr preferRelativeResize="0"/>
          <p:nvPr/>
        </p:nvPicPr>
        <p:blipFill rotWithShape="1">
          <a:blip r:embed="rId3">
            <a:alphaModFix/>
          </a:blip>
          <a:srcRect b="38093" l="0" r="0" t="23993"/>
          <a:stretch/>
        </p:blipFill>
        <p:spPr>
          <a:xfrm>
            <a:off x="1526183" y="4496211"/>
            <a:ext cx="9952494" cy="369767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81" name="Google Shape;481;p50"/>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main idea is that a deep learning model is usually a directed acyclic graph (DAG) of layers. So the functional API is a way to build graphs of layers</a:t>
            </a:r>
            <a:endParaRPr i="1"/>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Consider the following model:</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is a basic graph with four layers</a:t>
            </a:r>
            <a:endParaRPr/>
          </a:p>
        </p:txBody>
      </p:sp>
      <p:pic>
        <p:nvPicPr>
          <p:cNvPr descr="Screen Shot 2020-10-20 at 22.25.25.png" id="482" name="Google Shape;482;p50"/>
          <p:cNvPicPr preferRelativeResize="0"/>
          <p:nvPr/>
        </p:nvPicPr>
        <p:blipFill rotWithShape="1">
          <a:blip r:embed="rId3">
            <a:alphaModFix/>
          </a:blip>
          <a:srcRect b="0" l="0" r="0" t="0"/>
          <a:stretch/>
        </p:blipFill>
        <p:spPr>
          <a:xfrm>
            <a:off x="1807747" y="4532060"/>
            <a:ext cx="9389306" cy="3669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88" name="Google Shape;488;p51"/>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Building model using the functional API by creating an input node first:</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create a new node in the graph of layers by calling a layer on this </a:t>
            </a:r>
            <a:r>
              <a:rPr lang="en-US">
                <a:latin typeface="Courier"/>
                <a:ea typeface="Courier"/>
                <a:cs typeface="Courier"/>
                <a:sym typeface="Courier"/>
              </a:rPr>
              <a:t>inputs</a:t>
            </a:r>
            <a:r>
              <a:rPr b="0" i="0" lang="en-US" sz="3200" u="none" cap="none" strike="noStrike">
                <a:solidFill>
                  <a:srgbClr val="000000"/>
                </a:solidFill>
                <a:latin typeface="Helvetica Neue"/>
                <a:ea typeface="Helvetica Neue"/>
                <a:cs typeface="Helvetica Neue"/>
                <a:sym typeface="Helvetica Neue"/>
              </a:rPr>
              <a:t> object. The "layer call" action is like drawing an arrow from "inputs" to this layer you created</a:t>
            </a:r>
            <a:endParaRPr/>
          </a:p>
        </p:txBody>
      </p:sp>
      <p:pic>
        <p:nvPicPr>
          <p:cNvPr descr="Screen Shot 2020-10-20 at 22.27.14.png" id="489" name="Google Shape;489;p51"/>
          <p:cNvPicPr preferRelativeResize="0"/>
          <p:nvPr/>
        </p:nvPicPr>
        <p:blipFill rotWithShape="1">
          <a:blip r:embed="rId3">
            <a:alphaModFix/>
          </a:blip>
          <a:srcRect b="0" l="0" r="0" t="0"/>
          <a:stretch/>
        </p:blipFill>
        <p:spPr>
          <a:xfrm>
            <a:off x="3384069" y="2939978"/>
            <a:ext cx="6236662" cy="901049"/>
          </a:xfrm>
          <a:prstGeom prst="rect">
            <a:avLst/>
          </a:prstGeom>
          <a:noFill/>
          <a:ln>
            <a:noFill/>
          </a:ln>
        </p:spPr>
      </p:pic>
      <p:pic>
        <p:nvPicPr>
          <p:cNvPr descr="Screen Shot 2020-10-20 at 22.27.32.png" id="490" name="Google Shape;490;p51"/>
          <p:cNvPicPr preferRelativeResize="0"/>
          <p:nvPr/>
        </p:nvPicPr>
        <p:blipFill rotWithShape="1">
          <a:blip r:embed="rId4">
            <a:alphaModFix/>
          </a:blip>
          <a:srcRect b="0" l="0" r="0" t="0"/>
          <a:stretch/>
        </p:blipFill>
        <p:spPr>
          <a:xfrm>
            <a:off x="2341681" y="6118167"/>
            <a:ext cx="8321438" cy="1908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96" name="Google Shape;496;p52"/>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At this point, you can create a Model by specifying its inputs and outputs in the graph of layers:</a:t>
            </a:r>
            <a:endParaRPr/>
          </a:p>
        </p:txBody>
      </p:sp>
      <p:pic>
        <p:nvPicPr>
          <p:cNvPr descr="Screen Shot 2020-10-20 at 22.29.11.png" id="497" name="Google Shape;497;p52"/>
          <p:cNvPicPr preferRelativeResize="0"/>
          <p:nvPr/>
        </p:nvPicPr>
        <p:blipFill rotWithShape="1">
          <a:blip r:embed="rId3">
            <a:alphaModFix/>
          </a:blip>
          <a:srcRect b="18533" l="0" r="0" t="0"/>
          <a:stretch/>
        </p:blipFill>
        <p:spPr>
          <a:xfrm>
            <a:off x="1386879" y="2992498"/>
            <a:ext cx="10230908" cy="6070837"/>
          </a:xfrm>
          <a:prstGeom prst="rect">
            <a:avLst/>
          </a:prstGeom>
          <a:noFill/>
          <a:ln>
            <a:noFill/>
          </a:ln>
        </p:spPr>
      </p:pic>
      <p:sp>
        <p:nvSpPr>
          <p:cNvPr id="498" name="Google Shape;498;p52"/>
          <p:cNvSpPr txBox="1"/>
          <p:nvPr/>
        </p:nvSpPr>
        <p:spPr>
          <a:xfrm>
            <a:off x="10004619" y="6968756"/>
            <a:ext cx="2380460"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784*128 + 128</a:t>
            </a:r>
            <a:endParaRPr b="0" i="0" sz="2400" u="none" cap="none" strike="noStrike">
              <a:solidFill>
                <a:srgbClr val="000000"/>
              </a:solidFill>
              <a:latin typeface="Helvetica Neue"/>
              <a:ea typeface="Helvetica Neue"/>
              <a:cs typeface="Helvetica Neue"/>
              <a:sym typeface="Helvetica Neue"/>
            </a:endParaRPr>
          </a:p>
        </p:txBody>
      </p:sp>
      <p:sp>
        <p:nvSpPr>
          <p:cNvPr id="499" name="Google Shape;499;p52"/>
          <p:cNvSpPr txBox="1"/>
          <p:nvPr/>
        </p:nvSpPr>
        <p:spPr>
          <a:xfrm>
            <a:off x="9705444" y="8289552"/>
            <a:ext cx="203741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128*10 + 10</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05" name="Google Shape;505;p5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Model subclassing is </a:t>
            </a:r>
            <a:r>
              <a:rPr b="1" lang="en-US">
                <a:solidFill>
                  <a:srgbClr val="EB220C"/>
                </a:solidFill>
              </a:rPr>
              <a:t>fully-customizable</a:t>
            </a:r>
            <a:r>
              <a:rPr b="0" i="0" lang="en-US" sz="3200" u="none" cap="none" strike="noStrike">
                <a:solidFill>
                  <a:srgbClr val="000000"/>
                </a:solidFill>
                <a:latin typeface="Helvetica Neue"/>
                <a:ea typeface="Helvetica Neue"/>
                <a:cs typeface="Helvetica Neue"/>
                <a:sym typeface="Helvetica Neue"/>
              </a:rPr>
              <a:t> and enables you to </a:t>
            </a:r>
            <a:r>
              <a:rPr b="1" lang="en-US">
                <a:solidFill>
                  <a:srgbClr val="EB220C"/>
                </a:solidFill>
              </a:rPr>
              <a:t>implement your own custom forward-pass of the model</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However, this flexibility and customization comes at a cost — model subclassing is way harder to utilize than the Sequential API or Functional API</a:t>
            </a:r>
            <a:endParaRPr/>
          </a:p>
        </p:txBody>
      </p:sp>
      <p:pic>
        <p:nvPicPr>
          <p:cNvPr descr="tf_model.png" id="506" name="Google Shape;506;p53"/>
          <p:cNvPicPr preferRelativeResize="0"/>
          <p:nvPr/>
        </p:nvPicPr>
        <p:blipFill rotWithShape="1">
          <a:blip r:embed="rId3">
            <a:alphaModFix/>
          </a:blip>
          <a:srcRect b="0" l="0" r="0" t="64099"/>
          <a:stretch/>
        </p:blipFill>
        <p:spPr>
          <a:xfrm>
            <a:off x="1526183" y="5721508"/>
            <a:ext cx="9952494" cy="35014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12" name="Google Shape;512;p5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Exotic architectures or custom layer/model implementations, </a:t>
            </a:r>
            <a:r>
              <a:rPr b="1" lang="en-US"/>
              <a:t>especially those utilized by researchers</a:t>
            </a:r>
            <a:r>
              <a:rPr lang="en-US"/>
              <a:t>, can be extremely challenging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Researchers wish to have control over every nuance of the network and training process — and that’s exactly what model subclassing provides them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18" name="Google Shape;518;p5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 the model with Keras </a:t>
            </a:r>
            <a:r>
              <a:rPr lang="en-US" u="sng">
                <a:solidFill>
                  <a:srgbClr val="FA853D"/>
                </a:solidFill>
                <a:hlinkClick r:id="rId3">
                  <a:extLst>
                    <a:ext uri="{A12FA001-AC4F-418D-AE19-62706E023703}">
                      <ahyp:hlinkClr val="tx"/>
                    </a:ext>
                  </a:extLst>
                </a:hlinkClick>
              </a:rPr>
              <a:t>model subclassing API</a:t>
            </a:r>
            <a:r>
              <a:rPr b="0" i="0" lang="en-US" sz="3200" u="none" cap="none" strike="noStrike">
                <a:solidFill>
                  <a:srgbClr val="000000"/>
                </a:solidFill>
                <a:latin typeface="Helvetica Neue"/>
                <a:ea typeface="Helvetica Neue"/>
                <a:cs typeface="Helvetica Neue"/>
                <a:sym typeface="Helvetica Neue"/>
              </a:rPr>
              <a:t>:</a:t>
            </a:r>
            <a:endParaRPr/>
          </a:p>
        </p:txBody>
      </p:sp>
      <p:pic>
        <p:nvPicPr>
          <p:cNvPr descr="Screen Shot 2020-10-20 at 22.34.23.png" id="519" name="Google Shape;519;p55"/>
          <p:cNvPicPr preferRelativeResize="0"/>
          <p:nvPr/>
        </p:nvPicPr>
        <p:blipFill rotWithShape="1">
          <a:blip r:embed="rId4">
            <a:alphaModFix/>
          </a:blip>
          <a:srcRect b="0" l="0" r="0" t="0"/>
          <a:stretch/>
        </p:blipFill>
        <p:spPr>
          <a:xfrm>
            <a:off x="1318708" y="3221563"/>
            <a:ext cx="10367384" cy="5037674"/>
          </a:xfrm>
          <a:prstGeom prst="rect">
            <a:avLst/>
          </a:prstGeom>
          <a:noFill/>
          <a:ln>
            <a:noFill/>
          </a:ln>
        </p:spPr>
      </p:pic>
      <p:grpSp>
        <p:nvGrpSpPr>
          <p:cNvPr id="520" name="Google Shape;520;p55"/>
          <p:cNvGrpSpPr/>
          <p:nvPr/>
        </p:nvGrpSpPr>
        <p:grpSpPr>
          <a:xfrm>
            <a:off x="2608517" y="3962353"/>
            <a:ext cx="8957655" cy="2029914"/>
            <a:chOff x="0" y="0"/>
            <a:chExt cx="8957654" cy="2029913"/>
          </a:xfrm>
        </p:grpSpPr>
        <p:sp>
          <p:nvSpPr>
            <p:cNvPr id="521" name="Google Shape;521;p55"/>
            <p:cNvSpPr/>
            <p:nvPr/>
          </p:nvSpPr>
          <p:spPr>
            <a:xfrm>
              <a:off x="0" y="529082"/>
              <a:ext cx="8957654" cy="150083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22" name="Google Shape;522;p55"/>
            <p:cNvSpPr txBox="1"/>
            <p:nvPr/>
          </p:nvSpPr>
          <p:spPr>
            <a:xfrm>
              <a:off x="6293749" y="0"/>
              <a:ext cx="2660600"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Model architecture</a:t>
              </a:r>
              <a:endParaRPr b="0" i="0" sz="1400" u="none" cap="none" strike="noStrike">
                <a:solidFill>
                  <a:srgbClr val="000000"/>
                </a:solidFill>
                <a:latin typeface="Arial"/>
                <a:ea typeface="Arial"/>
                <a:cs typeface="Arial"/>
                <a:sym typeface="Arial"/>
              </a:endParaRPr>
            </a:p>
          </p:txBody>
        </p:sp>
      </p:grpSp>
      <p:grpSp>
        <p:nvGrpSpPr>
          <p:cNvPr id="523" name="Google Shape;523;p55"/>
          <p:cNvGrpSpPr/>
          <p:nvPr/>
        </p:nvGrpSpPr>
        <p:grpSpPr>
          <a:xfrm>
            <a:off x="1910850" y="6191389"/>
            <a:ext cx="6142407" cy="1846057"/>
            <a:chOff x="0" y="0"/>
            <a:chExt cx="6142405" cy="1846055"/>
          </a:xfrm>
        </p:grpSpPr>
        <p:sp>
          <p:nvSpPr>
            <p:cNvPr id="524" name="Google Shape;524;p55"/>
            <p:cNvSpPr/>
            <p:nvPr/>
          </p:nvSpPr>
          <p:spPr>
            <a:xfrm>
              <a:off x="0" y="0"/>
              <a:ext cx="3979798" cy="1846055"/>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25" name="Google Shape;525;p55"/>
            <p:cNvSpPr txBox="1"/>
            <p:nvPr/>
          </p:nvSpPr>
          <p:spPr>
            <a:xfrm>
              <a:off x="4210582" y="692344"/>
              <a:ext cx="193182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Forward path</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sp>
        <p:nvSpPr>
          <p:cNvPr id="531" name="Google Shape;531;p5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can always train the model with </a:t>
            </a:r>
            <a:r>
              <a:rPr lang="en-US">
                <a:latin typeface="Courier"/>
                <a:ea typeface="Courier"/>
                <a:cs typeface="Courier"/>
                <a:sym typeface="Courier"/>
              </a:rPr>
              <a:t>model.fit</a:t>
            </a:r>
            <a:r>
              <a:rPr b="0" i="0" lang="en-US" sz="3200" u="none" cap="none" strike="noStrike">
                <a:solidFill>
                  <a:srgbClr val="000000"/>
                </a:solidFill>
                <a:latin typeface="Helvetica Neue"/>
                <a:ea typeface="Helvetica Neue"/>
                <a:cs typeface="Helvetica Neue"/>
                <a:sym typeface="Helvetica Neue"/>
              </a:rPr>
              <a:t> and </a:t>
            </a:r>
            <a:r>
              <a:rPr lang="en-US">
                <a:latin typeface="Courier"/>
                <a:ea typeface="Courier"/>
                <a:cs typeface="Courier"/>
                <a:sym typeface="Courier"/>
              </a:rPr>
              <a:t>model.evaluate</a:t>
            </a:r>
            <a:r>
              <a:rPr b="0" i="0" lang="en-US" sz="3200" u="none" cap="none" strike="noStrike">
                <a:solidFill>
                  <a:srgbClr val="000000"/>
                </a:solidFill>
                <a:latin typeface="Helvetica Neue"/>
                <a:ea typeface="Helvetica Neue"/>
                <a:cs typeface="Helvetica Neue"/>
                <a:sym typeface="Helvetica Neue"/>
              </a:rPr>
              <a:t>, no matter which method you used to build the model</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However, if you need more flexible training and evaluating process, you can implement your own methods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pic>
        <p:nvPicPr>
          <p:cNvPr id="537" name="Google Shape;537;p57"/>
          <p:cNvPicPr preferRelativeResize="0"/>
          <p:nvPr/>
        </p:nvPicPr>
        <p:blipFill rotWithShape="1">
          <a:blip r:embed="rId3">
            <a:alphaModFix/>
          </a:blip>
          <a:srcRect b="0" l="0" r="0" t="0"/>
          <a:stretch/>
        </p:blipFill>
        <p:spPr>
          <a:xfrm>
            <a:off x="163481" y="2280493"/>
            <a:ext cx="12677838" cy="6980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 name="Shape 89"/>
        <p:cNvGrpSpPr/>
        <p:nvPr/>
      </p:nvGrpSpPr>
      <p:grpSpPr>
        <a:xfrm>
          <a:off x="0" y="0"/>
          <a:ext cx="0" cy="0"/>
          <a:chOff x="0" y="0"/>
          <a:chExt cx="0" cy="0"/>
        </a:xfrm>
      </p:grpSpPr>
      <p:sp>
        <p:nvSpPr>
          <p:cNvPr id="90" name="Google Shape;90;p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91" name="Google Shape;91;p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are going to build a deep neural network with 3 layers in total: </a:t>
            </a:r>
            <a:r>
              <a:rPr b="1" lang="en-US"/>
              <a:t>1 input layer</a:t>
            </a:r>
            <a:r>
              <a:rPr b="0" i="0" lang="en-US" sz="3200" u="none" cap="none" strike="noStrike">
                <a:solidFill>
                  <a:srgbClr val="000000"/>
                </a:solidFill>
                <a:latin typeface="Helvetica Neue"/>
                <a:ea typeface="Helvetica Neue"/>
                <a:cs typeface="Helvetica Neue"/>
                <a:sym typeface="Helvetica Neue"/>
              </a:rPr>
              <a:t>, </a:t>
            </a:r>
            <a:r>
              <a:rPr b="1" lang="en-US"/>
              <a:t>1 hidden layers</a:t>
            </a:r>
            <a:r>
              <a:rPr b="0" i="0" lang="en-US" sz="3200" u="none" cap="none" strike="noStrike">
                <a:solidFill>
                  <a:srgbClr val="000000"/>
                </a:solidFill>
                <a:latin typeface="Helvetica Neue"/>
                <a:ea typeface="Helvetica Neue"/>
                <a:cs typeface="Helvetica Neue"/>
                <a:sym typeface="Helvetica Neue"/>
              </a:rPr>
              <a:t> and </a:t>
            </a:r>
            <a:r>
              <a:rPr b="1" lang="en-US"/>
              <a:t>1 output layer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All layers will be fully-connected</a:t>
            </a:r>
            <a:endParaRPr b="1"/>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In this tutorial, we will use MNIST dataset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MNIST contains 70,000 images of hand-written digits, 60,000 for training and 10,000 for testing, each 28x28=784 pixels, in greyscale with pixel-values from 0 to 255</a:t>
            </a:r>
            <a:endParaRPr/>
          </a:p>
        </p:txBody>
      </p:sp>
      <p:pic>
        <p:nvPicPr>
          <p:cNvPr descr="影像" id="92" name="Google Shape;92;p6"/>
          <p:cNvPicPr preferRelativeResize="0"/>
          <p:nvPr/>
        </p:nvPicPr>
        <p:blipFill rotWithShape="1">
          <a:blip r:embed="rId3">
            <a:alphaModFix/>
          </a:blip>
          <a:srcRect b="0" l="0" r="0" t="0"/>
          <a:stretch/>
        </p:blipFill>
        <p:spPr>
          <a:xfrm>
            <a:off x="2674404" y="6697600"/>
            <a:ext cx="7655992" cy="336748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pic>
        <p:nvPicPr>
          <p:cNvPr descr="Screen Shot 2020-10-21 at 10.34.30.png" id="543" name="Google Shape;543;p58"/>
          <p:cNvPicPr preferRelativeResize="0"/>
          <p:nvPr/>
        </p:nvPicPr>
        <p:blipFill rotWithShape="1">
          <a:blip r:embed="rId3">
            <a:alphaModFix/>
          </a:blip>
          <a:srcRect b="0" l="0" r="0" t="0"/>
          <a:stretch/>
        </p:blipFill>
        <p:spPr>
          <a:xfrm>
            <a:off x="66932" y="1680470"/>
            <a:ext cx="12870936" cy="6392660"/>
          </a:xfrm>
          <a:prstGeom prst="rect">
            <a:avLst/>
          </a:prstGeom>
          <a:noFill/>
          <a:ln>
            <a:noFill/>
          </a:ln>
        </p:spPr>
      </p:pic>
      <p:grpSp>
        <p:nvGrpSpPr>
          <p:cNvPr id="544" name="Google Shape;544;p58"/>
          <p:cNvGrpSpPr/>
          <p:nvPr/>
        </p:nvGrpSpPr>
        <p:grpSpPr>
          <a:xfrm>
            <a:off x="256563" y="1857047"/>
            <a:ext cx="12629564" cy="5826901"/>
            <a:chOff x="0" y="0"/>
            <a:chExt cx="12629562" cy="5826899"/>
          </a:xfrm>
        </p:grpSpPr>
        <p:sp>
          <p:nvSpPr>
            <p:cNvPr id="545" name="Google Shape;545;p58"/>
            <p:cNvSpPr/>
            <p:nvPr/>
          </p:nvSpPr>
          <p:spPr>
            <a:xfrm>
              <a:off x="0" y="547076"/>
              <a:ext cx="12629562" cy="5279823"/>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6" name="Google Shape;546;p58"/>
            <p:cNvSpPr txBox="1"/>
            <p:nvPr/>
          </p:nvSpPr>
          <p:spPr>
            <a:xfrm>
              <a:off x="9934655" y="0"/>
              <a:ext cx="26493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Number of epochs</a:t>
              </a:r>
              <a:endParaRPr b="0" i="0" sz="1400" u="none" cap="none" strike="noStrike">
                <a:solidFill>
                  <a:srgbClr val="000000"/>
                </a:solidFill>
                <a:latin typeface="Arial"/>
                <a:ea typeface="Arial"/>
                <a:cs typeface="Arial"/>
                <a:sym typeface="Arial"/>
              </a:endParaRPr>
            </a:p>
          </p:txBody>
        </p:sp>
      </p:grpSp>
      <p:grpSp>
        <p:nvGrpSpPr>
          <p:cNvPr id="547" name="Google Shape;547;p58"/>
          <p:cNvGrpSpPr/>
          <p:nvPr/>
        </p:nvGrpSpPr>
        <p:grpSpPr>
          <a:xfrm>
            <a:off x="742892" y="3756352"/>
            <a:ext cx="8048725" cy="2033743"/>
            <a:chOff x="0" y="0"/>
            <a:chExt cx="8048724" cy="2033741"/>
          </a:xfrm>
        </p:grpSpPr>
        <p:sp>
          <p:nvSpPr>
            <p:cNvPr id="548" name="Google Shape;548;p58"/>
            <p:cNvSpPr/>
            <p:nvPr/>
          </p:nvSpPr>
          <p:spPr>
            <a:xfrm>
              <a:off x="0" y="541623"/>
              <a:ext cx="5179924" cy="149211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9" name="Google Shape;549;p58"/>
            <p:cNvSpPr txBox="1"/>
            <p:nvPr/>
          </p:nvSpPr>
          <p:spPr>
            <a:xfrm>
              <a:off x="4066511" y="0"/>
              <a:ext cx="39822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Running through each batch</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sp>
        <p:nvSpPr>
          <p:cNvPr id="555" name="Google Shape;555;p5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Similarly, you have to choose the loss function and optimizer as previous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Later on, to train the model, we can use </a:t>
            </a:r>
            <a:r>
              <a:rPr lang="en-US" u="sng">
                <a:solidFill>
                  <a:schemeClr val="hlink"/>
                </a:solidFill>
                <a:latin typeface="Courier"/>
                <a:ea typeface="Courier"/>
                <a:cs typeface="Courier"/>
                <a:sym typeface="Courier"/>
                <a:hlinkClick r:id="rId3"/>
              </a:rPr>
              <a:t>tf.GradientTape</a:t>
            </a:r>
            <a:r>
              <a:rPr b="0" i="0" lang="en-US" sz="3200" u="none" cap="none" strike="noStrike">
                <a:solidFill>
                  <a:srgbClr val="000000"/>
                </a:solidFill>
                <a:latin typeface="Helvetica Neue"/>
                <a:ea typeface="Helvetica Neue"/>
                <a:cs typeface="Helvetica Neue"/>
                <a:sym typeface="Helvetica Neue"/>
              </a:rPr>
              <a:t> to record operations for automatic differentiation</a:t>
            </a:r>
            <a:endParaRPr/>
          </a:p>
        </p:txBody>
      </p:sp>
      <p:pic>
        <p:nvPicPr>
          <p:cNvPr descr="Screen Shot 2020-10-20 at 22.41.27.png" id="556" name="Google Shape;556;p59"/>
          <p:cNvPicPr preferRelativeResize="0"/>
          <p:nvPr/>
        </p:nvPicPr>
        <p:blipFill rotWithShape="1">
          <a:blip r:embed="rId4">
            <a:alphaModFix/>
          </a:blip>
          <a:srcRect b="0" l="0" r="0" t="0"/>
          <a:stretch/>
        </p:blipFill>
        <p:spPr>
          <a:xfrm>
            <a:off x="576725" y="5082485"/>
            <a:ext cx="11929951" cy="4657340"/>
          </a:xfrm>
          <a:prstGeom prst="rect">
            <a:avLst/>
          </a:prstGeom>
          <a:noFill/>
          <a:ln>
            <a:noFill/>
          </a:ln>
        </p:spPr>
      </p:pic>
      <p:grpSp>
        <p:nvGrpSpPr>
          <p:cNvPr id="557" name="Google Shape;557;p59"/>
          <p:cNvGrpSpPr/>
          <p:nvPr/>
        </p:nvGrpSpPr>
        <p:grpSpPr>
          <a:xfrm>
            <a:off x="656361" y="5273342"/>
            <a:ext cx="4878303" cy="501462"/>
            <a:chOff x="0" y="0"/>
            <a:chExt cx="4878303" cy="501462"/>
          </a:xfrm>
        </p:grpSpPr>
        <p:sp>
          <p:nvSpPr>
            <p:cNvPr id="558" name="Google Shape;558;p59"/>
            <p:cNvSpPr/>
            <p:nvPr/>
          </p:nvSpPr>
          <p:spPr>
            <a:xfrm>
              <a:off x="0" y="61504"/>
              <a:ext cx="2064853" cy="43995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59" name="Google Shape;559;p59"/>
            <p:cNvSpPr txBox="1"/>
            <p:nvPr/>
          </p:nvSpPr>
          <p:spPr>
            <a:xfrm>
              <a:off x="2139003" y="0"/>
              <a:ext cx="2739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Boost performance</a:t>
              </a:r>
              <a:endParaRPr b="0" i="0" sz="1400" u="none" cap="none" strike="noStrike">
                <a:solidFill>
                  <a:srgbClr val="000000"/>
                </a:solidFill>
                <a:latin typeface="Arial"/>
                <a:ea typeface="Arial"/>
                <a:cs typeface="Arial"/>
                <a:sym typeface="Arial"/>
              </a:endParaRPr>
            </a:p>
          </p:txBody>
        </p:sp>
      </p:grpSp>
      <p:grpSp>
        <p:nvGrpSpPr>
          <p:cNvPr id="560" name="Google Shape;560;p59"/>
          <p:cNvGrpSpPr/>
          <p:nvPr/>
        </p:nvGrpSpPr>
        <p:grpSpPr>
          <a:xfrm>
            <a:off x="1726963" y="7020789"/>
            <a:ext cx="9814545" cy="471900"/>
            <a:chOff x="0" y="0"/>
            <a:chExt cx="9814545" cy="471900"/>
          </a:xfrm>
        </p:grpSpPr>
        <p:sp>
          <p:nvSpPr>
            <p:cNvPr id="561" name="Google Shape;561;p59"/>
            <p:cNvSpPr/>
            <p:nvPr/>
          </p:nvSpPr>
          <p:spPr>
            <a:xfrm>
              <a:off x="0" y="25400"/>
              <a:ext cx="6762210" cy="410566"/>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2" name="Google Shape;562;p59"/>
            <p:cNvSpPr txBox="1"/>
            <p:nvPr/>
          </p:nvSpPr>
          <p:spPr>
            <a:xfrm>
              <a:off x="6837645" y="0"/>
              <a:ext cx="29769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Compute predictions</a:t>
              </a:r>
              <a:endParaRPr b="0" i="0" sz="1400" u="none" cap="none" strike="noStrike">
                <a:solidFill>
                  <a:srgbClr val="000000"/>
                </a:solidFill>
                <a:latin typeface="Arial"/>
                <a:ea typeface="Arial"/>
                <a:cs typeface="Arial"/>
                <a:sym typeface="Arial"/>
              </a:endParaRPr>
            </a:p>
          </p:txBody>
        </p:sp>
      </p:grpSp>
      <p:grpSp>
        <p:nvGrpSpPr>
          <p:cNvPr id="563" name="Google Shape;563;p59"/>
          <p:cNvGrpSpPr/>
          <p:nvPr/>
        </p:nvGrpSpPr>
        <p:grpSpPr>
          <a:xfrm>
            <a:off x="1199530" y="7339289"/>
            <a:ext cx="10869419" cy="841500"/>
            <a:chOff x="0" y="0"/>
            <a:chExt cx="10869419" cy="841500"/>
          </a:xfrm>
        </p:grpSpPr>
        <p:sp>
          <p:nvSpPr>
            <p:cNvPr id="564" name="Google Shape;564;p59"/>
            <p:cNvSpPr/>
            <p:nvPr/>
          </p:nvSpPr>
          <p:spPr>
            <a:xfrm>
              <a:off x="0" y="397769"/>
              <a:ext cx="9405570" cy="410567"/>
            </a:xfrm>
            <a:prstGeom prst="rect">
              <a:avLst/>
            </a:prstGeom>
            <a:noFill/>
            <a:ln cap="flat" cmpd="sng" w="50800">
              <a:solidFill>
                <a:srgbClr val="F3B80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5" name="Google Shape;565;p59"/>
            <p:cNvSpPr txBox="1"/>
            <p:nvPr/>
          </p:nvSpPr>
          <p:spPr>
            <a:xfrm>
              <a:off x="9405419" y="0"/>
              <a:ext cx="14640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Compute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gradients</a:t>
              </a:r>
              <a:endParaRPr b="0" i="0" sz="1400" u="none" cap="none" strike="noStrike">
                <a:solidFill>
                  <a:srgbClr val="000000"/>
                </a:solidFill>
                <a:latin typeface="Arial"/>
                <a:ea typeface="Arial"/>
                <a:cs typeface="Arial"/>
                <a:sym typeface="Arial"/>
              </a:endParaRPr>
            </a:p>
          </p:txBody>
        </p:sp>
      </p:grpSp>
      <p:grpSp>
        <p:nvGrpSpPr>
          <p:cNvPr id="566" name="Google Shape;566;p59"/>
          <p:cNvGrpSpPr/>
          <p:nvPr/>
        </p:nvGrpSpPr>
        <p:grpSpPr>
          <a:xfrm>
            <a:off x="1199515" y="8083190"/>
            <a:ext cx="11071888" cy="897939"/>
            <a:chOff x="0" y="0"/>
            <a:chExt cx="11071888" cy="897939"/>
          </a:xfrm>
        </p:grpSpPr>
        <p:sp>
          <p:nvSpPr>
            <p:cNvPr id="567" name="Google Shape;567;p59"/>
            <p:cNvSpPr/>
            <p:nvPr/>
          </p:nvSpPr>
          <p:spPr>
            <a:xfrm>
              <a:off x="0" y="0"/>
              <a:ext cx="11049000" cy="410566"/>
            </a:xfrm>
            <a:prstGeom prst="rect">
              <a:avLst/>
            </a:prstGeom>
            <a:noFill/>
            <a:ln cap="flat" cmpd="sng" w="508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8" name="Google Shape;568;p59"/>
            <p:cNvSpPr txBox="1"/>
            <p:nvPr/>
          </p:nvSpPr>
          <p:spPr>
            <a:xfrm>
              <a:off x="8620588" y="426039"/>
              <a:ext cx="2451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Update networks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74" name="Google Shape;574;p60"/>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One of the most important and powerful features of deep learning framework is </a:t>
            </a:r>
            <a:r>
              <a:rPr b="1" lang="en-US">
                <a:solidFill>
                  <a:srgbClr val="EB220C"/>
                </a:solidFill>
              </a:rPr>
              <a:t>automatic differentiation and gradients</a:t>
            </a:r>
            <a:endParaRPr/>
          </a:p>
        </p:txBody>
      </p:sp>
      <p:pic>
        <p:nvPicPr>
          <p:cNvPr id="575" name="Google Shape;575;p60"/>
          <p:cNvPicPr preferRelativeResize="0"/>
          <p:nvPr/>
        </p:nvPicPr>
        <p:blipFill>
          <a:blip r:embed="rId3">
            <a:alphaModFix/>
          </a:blip>
          <a:stretch>
            <a:fillRect/>
          </a:stretch>
        </p:blipFill>
        <p:spPr>
          <a:xfrm>
            <a:off x="1179499" y="4617199"/>
            <a:ext cx="10645800" cy="3253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81" name="Google Shape;581;p6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As we can see in </a:t>
            </a:r>
            <a:r>
              <a:rPr lang="en-US" u="sng">
                <a:solidFill>
                  <a:srgbClr val="FA853D"/>
                </a:solidFill>
                <a:hlinkClick r:id="rId3">
                  <a:extLst>
                    <a:ext uri="{A12FA001-AC4F-418D-AE19-62706E023703}">
                      <ahyp:hlinkClr val="tx"/>
                    </a:ext>
                  </a:extLst>
                </a:hlinkClick>
              </a:rPr>
              <a:t>Neural Networks from Scratch</a:t>
            </a:r>
            <a:r>
              <a:rPr b="0" i="0" lang="en-US" sz="3200" u="none" cap="none" strike="noStrike">
                <a:solidFill>
                  <a:srgbClr val="000000"/>
                </a:solidFill>
                <a:latin typeface="Helvetica Neue"/>
                <a:ea typeface="Helvetica Neue"/>
                <a:cs typeface="Helvetica Neue"/>
                <a:sym typeface="Helvetica Neue"/>
              </a:rPr>
              <a:t>, building neural networks manually requires strong knowledge of backpropagation algorithm</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is interesting as we don't have too many operations or the model architecture is relatively simple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But what if we have this model?</a:t>
            </a:r>
            <a:endParaRPr/>
          </a:p>
        </p:txBody>
      </p:sp>
      <p:pic>
        <p:nvPicPr>
          <p:cNvPr descr="影像" id="582" name="Google Shape;582;p61"/>
          <p:cNvPicPr preferRelativeResize="0"/>
          <p:nvPr/>
        </p:nvPicPr>
        <p:blipFill rotWithShape="1">
          <a:blip r:embed="rId4">
            <a:alphaModFix/>
          </a:blip>
          <a:srcRect b="0" l="0" r="0" t="0"/>
          <a:stretch/>
        </p:blipFill>
        <p:spPr>
          <a:xfrm>
            <a:off x="1432884" y="5224770"/>
            <a:ext cx="10139032" cy="418204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88" name="Google Shape;588;p62"/>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TensorFlow provides the </a:t>
            </a:r>
            <a:r>
              <a:rPr lang="en-US">
                <a:latin typeface="Courier"/>
                <a:ea typeface="Courier"/>
                <a:cs typeface="Courier"/>
                <a:sym typeface="Courier"/>
              </a:rPr>
              <a:t>tf.GradientTape</a:t>
            </a:r>
            <a:r>
              <a:rPr lang="en-US"/>
              <a:t> API for automatic differentiation; that is, computing the gradient of a computation with respect to some inputs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In short, you can regard </a:t>
            </a:r>
            <a:r>
              <a:rPr lang="en-US">
                <a:latin typeface="Courier"/>
                <a:ea typeface="Courier"/>
                <a:cs typeface="Courier"/>
                <a:sym typeface="Courier"/>
              </a:rPr>
              <a:t>tape.gradient(loss, model.trainable_variable)</a:t>
            </a:r>
            <a:r>
              <a:rPr lang="en-US"/>
              <a:t> as</a:t>
            </a:r>
            <a:endParaRPr/>
          </a:p>
        </p:txBody>
      </p:sp>
      <p:sp>
        <p:nvSpPr>
          <p:cNvPr id="589" name="Google Shape;589;p62"/>
          <p:cNvSpPr txBox="1"/>
          <p:nvPr/>
        </p:nvSpPr>
        <p:spPr>
          <a:xfrm>
            <a:off x="6122854" y="5234293"/>
            <a:ext cx="759092" cy="1012214"/>
          </a:xfrm>
          <a:prstGeom prst="rect">
            <a:avLst/>
          </a:prstGeom>
          <a:blipFill rotWithShape="1">
            <a:blip r:embed="rId3">
              <a:alphaModFix/>
            </a:blip>
            <a:stretch>
              <a:fillRect b="-6020" l="0" r="-8797"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3"/>
          <p:cNvSpPr/>
          <p:nvPr/>
        </p:nvSpPr>
        <p:spPr>
          <a:xfrm>
            <a:off x="660386" y="5826937"/>
            <a:ext cx="10676605" cy="3787309"/>
          </a:xfrm>
          <a:prstGeom prst="ellipse">
            <a:avLst/>
          </a:prstGeom>
          <a:solidFill>
            <a:schemeClr val="accent5"/>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5" name="Google Shape;595;p63"/>
          <p:cNvSpPr/>
          <p:nvPr/>
        </p:nvSpPr>
        <p:spPr>
          <a:xfrm>
            <a:off x="998003" y="1730946"/>
            <a:ext cx="10676605" cy="3787309"/>
          </a:xfrm>
          <a:prstGeom prst="ellipse">
            <a:avLst/>
          </a:prstGeom>
          <a:solidFill>
            <a:schemeClr val="accent1"/>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6" name="Google Shape;596;p63"/>
          <p:cNvSpPr/>
          <p:nvPr/>
        </p:nvSpPr>
        <p:spPr>
          <a:xfrm>
            <a:off x="4028039" y="5183682"/>
            <a:ext cx="1663700" cy="925927"/>
          </a:xfrm>
          <a:prstGeom prst="ellipse">
            <a:avLst/>
          </a:prstGeom>
          <a:solidFill>
            <a:srgbClr val="2E7115"/>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7" name="Google Shape;597;p6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3400"/>
              <a:buFont typeface="Helvetica Neue"/>
              <a:buNone/>
            </a:pPr>
            <a:r>
              <a:rPr b="0" i="0" lang="en-US" sz="3400" u="none" cap="none" strike="noStrike">
                <a:solidFill>
                  <a:srgbClr val="000000"/>
                </a:solidFill>
                <a:latin typeface="Helvetica Neue"/>
                <a:ea typeface="Helvetica Neue"/>
                <a:cs typeface="Helvetica Neue"/>
                <a:sym typeface="Helvetica Neue"/>
              </a:rPr>
              <a:t>Sequential API, Functional API, and Model Subclassing</a:t>
            </a:r>
            <a:endParaRPr b="0" i="0" sz="3400" u="none" cap="none" strike="noStrike">
              <a:solidFill>
                <a:srgbClr val="000000"/>
              </a:solidFill>
              <a:latin typeface="Helvetica Neue"/>
              <a:ea typeface="Helvetica Neue"/>
              <a:cs typeface="Helvetica Neue"/>
              <a:sym typeface="Helvetica Neue"/>
            </a:endParaRPr>
          </a:p>
        </p:txBody>
      </p:sp>
      <p:pic>
        <p:nvPicPr>
          <p:cNvPr descr="Screen Shot 2020-10-20 at 22.14.49.png" id="598" name="Google Shape;598;p63"/>
          <p:cNvPicPr preferRelativeResize="0"/>
          <p:nvPr/>
        </p:nvPicPr>
        <p:blipFill rotWithShape="1">
          <a:blip r:embed="rId3">
            <a:alphaModFix/>
          </a:blip>
          <a:srcRect b="45540" l="0" r="31633" t="0"/>
          <a:stretch/>
        </p:blipFill>
        <p:spPr>
          <a:xfrm>
            <a:off x="297618" y="1429147"/>
            <a:ext cx="5432221" cy="1571174"/>
          </a:xfrm>
          <a:prstGeom prst="rect">
            <a:avLst/>
          </a:prstGeom>
          <a:noFill/>
          <a:ln>
            <a:noFill/>
          </a:ln>
        </p:spPr>
      </p:pic>
      <p:grpSp>
        <p:nvGrpSpPr>
          <p:cNvPr id="599" name="Google Shape;599;p63"/>
          <p:cNvGrpSpPr/>
          <p:nvPr/>
        </p:nvGrpSpPr>
        <p:grpSpPr>
          <a:xfrm>
            <a:off x="2588048" y="3317406"/>
            <a:ext cx="5843065" cy="1540283"/>
            <a:chOff x="2341681" y="5498477"/>
            <a:chExt cx="10230908" cy="2696956"/>
          </a:xfrm>
        </p:grpSpPr>
        <p:pic>
          <p:nvPicPr>
            <p:cNvPr descr="Screen Shot 2020-10-20 at 22.27.32.png" id="600" name="Google Shape;600;p63"/>
            <p:cNvPicPr preferRelativeResize="0"/>
            <p:nvPr/>
          </p:nvPicPr>
          <p:blipFill rotWithShape="1">
            <a:blip r:embed="rId4">
              <a:alphaModFix/>
            </a:blip>
            <a:srcRect b="0" l="0" r="0" t="0"/>
            <a:stretch/>
          </p:blipFill>
          <p:spPr>
            <a:xfrm>
              <a:off x="2341681" y="6118167"/>
              <a:ext cx="8321438" cy="1908101"/>
            </a:xfrm>
            <a:prstGeom prst="rect">
              <a:avLst/>
            </a:prstGeom>
            <a:noFill/>
            <a:ln>
              <a:noFill/>
            </a:ln>
          </p:spPr>
        </p:pic>
        <p:pic>
          <p:nvPicPr>
            <p:cNvPr descr="Screen Shot 2020-10-20 at 22.29.11.png" id="601" name="Google Shape;601;p63"/>
            <p:cNvPicPr preferRelativeResize="0"/>
            <p:nvPr/>
          </p:nvPicPr>
          <p:blipFill rotWithShape="1">
            <a:blip r:embed="rId5">
              <a:alphaModFix/>
            </a:blip>
            <a:srcRect b="93120" l="0" r="0" t="0"/>
            <a:stretch/>
          </p:blipFill>
          <p:spPr>
            <a:xfrm>
              <a:off x="2341681" y="7682731"/>
              <a:ext cx="10230908" cy="512702"/>
            </a:xfrm>
            <a:prstGeom prst="rect">
              <a:avLst/>
            </a:prstGeom>
            <a:noFill/>
            <a:ln>
              <a:noFill/>
            </a:ln>
          </p:spPr>
        </p:pic>
        <p:pic>
          <p:nvPicPr>
            <p:cNvPr descr="Screen Shot 2020-10-20 at 22.27.14.png" id="602" name="Google Shape;602;p63"/>
            <p:cNvPicPr preferRelativeResize="0"/>
            <p:nvPr/>
          </p:nvPicPr>
          <p:blipFill rotWithShape="1">
            <a:blip r:embed="rId6">
              <a:alphaModFix/>
            </a:blip>
            <a:srcRect b="0" l="0" r="0" t="0"/>
            <a:stretch/>
          </p:blipFill>
          <p:spPr>
            <a:xfrm>
              <a:off x="2341681" y="5498477"/>
              <a:ext cx="6236662" cy="901049"/>
            </a:xfrm>
            <a:prstGeom prst="rect">
              <a:avLst/>
            </a:prstGeom>
            <a:noFill/>
            <a:ln>
              <a:noFill/>
            </a:ln>
          </p:spPr>
        </p:pic>
      </p:grpSp>
      <p:pic>
        <p:nvPicPr>
          <p:cNvPr descr="Screen Shot 2020-10-20 at 22.34.23.png" id="603" name="Google Shape;603;p63"/>
          <p:cNvPicPr preferRelativeResize="0"/>
          <p:nvPr/>
        </p:nvPicPr>
        <p:blipFill rotWithShape="1">
          <a:blip r:embed="rId7">
            <a:alphaModFix/>
          </a:blip>
          <a:srcRect b="0" l="0" r="0" t="0"/>
          <a:stretch/>
        </p:blipFill>
        <p:spPr>
          <a:xfrm>
            <a:off x="7855100" y="1570998"/>
            <a:ext cx="5001395" cy="2430256"/>
          </a:xfrm>
          <a:prstGeom prst="rect">
            <a:avLst/>
          </a:prstGeom>
          <a:noFill/>
          <a:ln>
            <a:noFill/>
          </a:ln>
        </p:spPr>
      </p:pic>
      <p:pic>
        <p:nvPicPr>
          <p:cNvPr id="604" name="Google Shape;604;p63"/>
          <p:cNvPicPr preferRelativeResize="0"/>
          <p:nvPr/>
        </p:nvPicPr>
        <p:blipFill rotWithShape="1">
          <a:blip r:embed="rId8">
            <a:alphaModFix/>
          </a:blip>
          <a:srcRect b="41709" l="0" r="0" t="0"/>
          <a:stretch/>
        </p:blipFill>
        <p:spPr>
          <a:xfrm>
            <a:off x="7855100" y="3916422"/>
            <a:ext cx="2716399" cy="292814"/>
          </a:xfrm>
          <a:prstGeom prst="rect">
            <a:avLst/>
          </a:prstGeom>
          <a:noFill/>
          <a:ln>
            <a:noFill/>
          </a:ln>
        </p:spPr>
      </p:pic>
      <p:grpSp>
        <p:nvGrpSpPr>
          <p:cNvPr id="605" name="Google Shape;605;p63"/>
          <p:cNvGrpSpPr/>
          <p:nvPr/>
        </p:nvGrpSpPr>
        <p:grpSpPr>
          <a:xfrm>
            <a:off x="191758" y="6332799"/>
            <a:ext cx="5915281" cy="2430289"/>
            <a:chOff x="66419" y="6433716"/>
            <a:chExt cx="5915281" cy="2430289"/>
          </a:xfrm>
        </p:grpSpPr>
        <p:pic>
          <p:nvPicPr>
            <p:cNvPr descr="Screen Shot 2020-10-20 at 22.14.49.png" id="606" name="Google Shape;606;p63"/>
            <p:cNvPicPr preferRelativeResize="0"/>
            <p:nvPr/>
          </p:nvPicPr>
          <p:blipFill rotWithShape="1">
            <a:blip r:embed="rId3">
              <a:alphaModFix/>
            </a:blip>
            <a:srcRect b="0" l="0" r="0" t="58959"/>
            <a:stretch/>
          </p:blipFill>
          <p:spPr>
            <a:xfrm>
              <a:off x="66419" y="6433716"/>
              <a:ext cx="4962781" cy="739485"/>
            </a:xfrm>
            <a:prstGeom prst="rect">
              <a:avLst/>
            </a:prstGeom>
            <a:noFill/>
            <a:ln>
              <a:noFill/>
            </a:ln>
          </p:spPr>
        </p:pic>
        <p:pic>
          <p:nvPicPr>
            <p:cNvPr descr="Screen Shot 2020-10-20 at 22.22.18.png" id="607" name="Google Shape;607;p63"/>
            <p:cNvPicPr preferRelativeResize="0"/>
            <p:nvPr/>
          </p:nvPicPr>
          <p:blipFill rotWithShape="1">
            <a:blip r:embed="rId9">
              <a:alphaModFix/>
            </a:blip>
            <a:srcRect b="46767" l="0" r="0" t="0"/>
            <a:stretch/>
          </p:blipFill>
          <p:spPr>
            <a:xfrm>
              <a:off x="72539" y="7081930"/>
              <a:ext cx="5909161" cy="1111073"/>
            </a:xfrm>
            <a:prstGeom prst="rect">
              <a:avLst/>
            </a:prstGeom>
            <a:noFill/>
            <a:ln>
              <a:noFill/>
            </a:ln>
          </p:spPr>
        </p:pic>
        <p:pic>
          <p:nvPicPr>
            <p:cNvPr descr="Screen Shot 2020-10-20 at 22.21.34.png" id="608" name="Google Shape;608;p63"/>
            <p:cNvPicPr preferRelativeResize="0"/>
            <p:nvPr/>
          </p:nvPicPr>
          <p:blipFill rotWithShape="1">
            <a:blip r:embed="rId10">
              <a:alphaModFix/>
            </a:blip>
            <a:srcRect b="36101" l="0" r="0" t="0"/>
            <a:stretch/>
          </p:blipFill>
          <p:spPr>
            <a:xfrm>
              <a:off x="66419" y="8127748"/>
              <a:ext cx="3311781" cy="736257"/>
            </a:xfrm>
            <a:prstGeom prst="rect">
              <a:avLst/>
            </a:prstGeom>
            <a:noFill/>
            <a:ln>
              <a:noFill/>
            </a:ln>
          </p:spPr>
        </p:pic>
      </p:grpSp>
      <p:pic>
        <p:nvPicPr>
          <p:cNvPr descr="Screen Shot 2020-10-21 at 10.34.30.png" id="609" name="Google Shape;609;p63"/>
          <p:cNvPicPr preferRelativeResize="0"/>
          <p:nvPr/>
        </p:nvPicPr>
        <p:blipFill rotWithShape="1">
          <a:blip r:embed="rId11">
            <a:alphaModFix/>
          </a:blip>
          <a:srcRect b="20347" l="0" r="0" t="0"/>
          <a:stretch/>
        </p:blipFill>
        <p:spPr>
          <a:xfrm>
            <a:off x="6619829" y="7174763"/>
            <a:ext cx="6328597" cy="2503698"/>
          </a:xfrm>
          <a:prstGeom prst="rect">
            <a:avLst/>
          </a:prstGeom>
          <a:noFill/>
          <a:ln>
            <a:noFill/>
          </a:ln>
        </p:spPr>
      </p:pic>
      <p:pic>
        <p:nvPicPr>
          <p:cNvPr id="610" name="Google Shape;610;p63"/>
          <p:cNvPicPr preferRelativeResize="0"/>
          <p:nvPr/>
        </p:nvPicPr>
        <p:blipFill rotWithShape="1">
          <a:blip r:embed="rId12">
            <a:alphaModFix/>
          </a:blip>
          <a:srcRect b="32441" l="0" r="67771" t="57322"/>
          <a:stretch/>
        </p:blipFill>
        <p:spPr>
          <a:xfrm>
            <a:off x="6611975" y="6795559"/>
            <a:ext cx="2181067" cy="381430"/>
          </a:xfrm>
          <a:prstGeom prst="rect">
            <a:avLst/>
          </a:prstGeom>
          <a:noFill/>
          <a:ln>
            <a:noFill/>
          </a:ln>
        </p:spPr>
      </p:pic>
      <p:pic>
        <p:nvPicPr>
          <p:cNvPr id="611" name="Google Shape;611;p63"/>
          <p:cNvPicPr preferRelativeResize="0"/>
          <p:nvPr/>
        </p:nvPicPr>
        <p:blipFill rotWithShape="1">
          <a:blip r:embed="rId12">
            <a:alphaModFix/>
          </a:blip>
          <a:srcRect b="88753" l="0" r="66457" t="0"/>
          <a:stretch/>
        </p:blipFill>
        <p:spPr>
          <a:xfrm>
            <a:off x="6619829" y="6364872"/>
            <a:ext cx="2269968" cy="419100"/>
          </a:xfrm>
          <a:prstGeom prst="rect">
            <a:avLst/>
          </a:prstGeom>
          <a:noFill/>
          <a:ln>
            <a:noFill/>
          </a:ln>
        </p:spPr>
      </p:pic>
      <p:sp>
        <p:nvSpPr>
          <p:cNvPr id="612" name="Google Shape;612;p63"/>
          <p:cNvSpPr/>
          <p:nvPr/>
        </p:nvSpPr>
        <p:spPr>
          <a:xfrm>
            <a:off x="5435652" y="5133336"/>
            <a:ext cx="1079448" cy="1079448"/>
          </a:xfrm>
          <a:prstGeom prst="mathPlus">
            <a:avLst>
              <a:gd fmla="val 23520" name="adj1"/>
            </a:avLst>
          </a:prstGeom>
          <a:solidFill>
            <a:schemeClr val="accent3"/>
          </a:solidFill>
          <a:ln cap="flat" cmpd="sng" w="25400">
            <a:solidFill>
              <a:srgbClr val="2E7115"/>
            </a:solidFill>
            <a:prstDash val="solid"/>
            <a:round/>
            <a:headEnd len="sm" w="sm" type="none"/>
            <a:tailEnd len="sm" w="sm" type="none"/>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613" name="Google Shape;613;p63"/>
          <p:cNvSpPr txBox="1"/>
          <p:nvPr/>
        </p:nvSpPr>
        <p:spPr>
          <a:xfrm>
            <a:off x="8676568" y="4396694"/>
            <a:ext cx="391613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2060"/>
              </a:buClr>
              <a:buSzPts val="2400"/>
              <a:buFont typeface="Helvetica Neue"/>
              <a:buNone/>
            </a:pPr>
            <a:r>
              <a:rPr b="1" i="0" lang="en-US" sz="2400" u="none" cap="none" strike="noStrike">
                <a:solidFill>
                  <a:srgbClr val="002060"/>
                </a:solidFill>
                <a:latin typeface="Helvetica Neue"/>
                <a:ea typeface="Helvetica Neue"/>
                <a:cs typeface="Helvetica Neue"/>
                <a:sym typeface="Helvetica Neue"/>
              </a:rPr>
              <a:t>Define Model Architecture</a:t>
            </a:r>
            <a:endParaRPr b="1" i="0" sz="2400" u="none" cap="none" strike="noStrike">
              <a:solidFill>
                <a:srgbClr val="002060"/>
              </a:solidFill>
              <a:latin typeface="Helvetica Neue"/>
              <a:ea typeface="Helvetica Neue"/>
              <a:cs typeface="Helvetica Neue"/>
              <a:sym typeface="Helvetica Neue"/>
            </a:endParaRPr>
          </a:p>
        </p:txBody>
      </p:sp>
      <p:sp>
        <p:nvSpPr>
          <p:cNvPr id="614" name="Google Shape;614;p63"/>
          <p:cNvSpPr txBox="1"/>
          <p:nvPr/>
        </p:nvSpPr>
        <p:spPr>
          <a:xfrm>
            <a:off x="1114566" y="9027676"/>
            <a:ext cx="4134145"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C00000"/>
              </a:buClr>
              <a:buSzPts val="2400"/>
              <a:buFont typeface="Helvetica Neue"/>
              <a:buNone/>
            </a:pPr>
            <a:r>
              <a:rPr b="1" i="0" lang="en-US" sz="2400" u="none" cap="none" strike="noStrike">
                <a:solidFill>
                  <a:srgbClr val="C00000"/>
                </a:solidFill>
                <a:latin typeface="Helvetica Neue"/>
                <a:ea typeface="Helvetica Neue"/>
                <a:cs typeface="Helvetica Neue"/>
                <a:sym typeface="Helvetica Neue"/>
              </a:rPr>
              <a:t>Define Loss and then Train </a:t>
            </a:r>
            <a:endParaRPr b="1" i="0" sz="2400" u="none" cap="none" strike="noStrike">
              <a:solidFill>
                <a:srgbClr val="C00000"/>
              </a:solidFill>
              <a:latin typeface="Helvetica Neue"/>
              <a:ea typeface="Helvetica Neue"/>
              <a:cs typeface="Helvetica Neue"/>
              <a:sym typeface="Helvetica Neue"/>
            </a:endParaRPr>
          </a:p>
        </p:txBody>
      </p:sp>
      <p:pic>
        <p:nvPicPr>
          <p:cNvPr id="615" name="Google Shape;615;p63"/>
          <p:cNvPicPr preferRelativeResize="0"/>
          <p:nvPr/>
        </p:nvPicPr>
        <p:blipFill rotWithShape="1">
          <a:blip r:embed="rId13">
            <a:alphaModFix/>
          </a:blip>
          <a:srcRect b="0" l="0" r="0" t="0"/>
          <a:stretch/>
        </p:blipFill>
        <p:spPr>
          <a:xfrm>
            <a:off x="6620978" y="5977337"/>
            <a:ext cx="5184641" cy="380862"/>
          </a:xfrm>
          <a:prstGeom prst="rect">
            <a:avLst/>
          </a:prstGeom>
          <a:noFill/>
          <a:ln>
            <a:noFill/>
          </a:ln>
        </p:spPr>
      </p:pic>
      <p:pic>
        <p:nvPicPr>
          <p:cNvPr descr="Screen Shot 2020-10-20 at 22.18.48.png" id="616" name="Google Shape;616;p63"/>
          <p:cNvPicPr preferRelativeResize="0"/>
          <p:nvPr/>
        </p:nvPicPr>
        <p:blipFill rotWithShape="1">
          <a:blip r:embed="rId14">
            <a:alphaModFix/>
          </a:blip>
          <a:srcRect b="89385" l="0" r="74388" t="0"/>
          <a:stretch/>
        </p:blipFill>
        <p:spPr>
          <a:xfrm>
            <a:off x="4241065" y="5473057"/>
            <a:ext cx="1187934" cy="3439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3400"/>
              <a:buFont typeface="Helvetica Neue"/>
              <a:buNone/>
            </a:pPr>
            <a:r>
              <a:rPr b="0" i="0" lang="en-US" sz="3400" u="none" cap="none" strike="noStrike">
                <a:solidFill>
                  <a:srgbClr val="000000"/>
                </a:solidFill>
                <a:latin typeface="Helvetica Neue"/>
                <a:ea typeface="Helvetica Neue"/>
                <a:cs typeface="Helvetica Neue"/>
                <a:sym typeface="Helvetica Neue"/>
              </a:rPr>
              <a:t>Sequential API, Functional API, and Model Subclassing</a:t>
            </a:r>
            <a:endParaRPr b="0" i="0" sz="3400" u="none" cap="none" strike="noStrike">
              <a:solidFill>
                <a:srgbClr val="000000"/>
              </a:solidFill>
              <a:latin typeface="Helvetica Neue"/>
              <a:ea typeface="Helvetica Neue"/>
              <a:cs typeface="Helvetica Neue"/>
              <a:sym typeface="Helvetica Neue"/>
            </a:endParaRPr>
          </a:p>
        </p:txBody>
      </p:sp>
      <p:sp>
        <p:nvSpPr>
          <p:cNvPr id="622" name="Google Shape;622;p6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149859" lvl="0" marL="444500" rtl="0" algn="l">
              <a:lnSpc>
                <a:spcPct val="100000"/>
              </a:lnSpc>
              <a:spcBef>
                <a:spcPts val="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All models can interact with each other, whether they’re sequential models, functional models, or subclassed models</a:t>
            </a:r>
            <a:endParaRPr/>
          </a:p>
        </p:txBody>
      </p:sp>
      <p:graphicFrame>
        <p:nvGraphicFramePr>
          <p:cNvPr id="623" name="Google Shape;623;p64"/>
          <p:cNvGraphicFramePr/>
          <p:nvPr/>
        </p:nvGraphicFramePr>
        <p:xfrm>
          <a:off x="2372348" y="1957698"/>
          <a:ext cx="3000000" cy="3000000"/>
        </p:xfrm>
        <a:graphic>
          <a:graphicData uri="http://schemas.openxmlformats.org/drawingml/2006/table">
            <a:tbl>
              <a:tblPr firstCol="1" firstRow="1">
                <a:noFill/>
                <a:tableStyleId>{C6524D69-B739-42F8-B427-85336E90E4CD}</a:tableStyleId>
              </a:tblPr>
              <a:tblGrid>
                <a:gridCol w="2065025"/>
                <a:gridCol w="2065025"/>
                <a:gridCol w="2065025"/>
                <a:gridCol w="2065025"/>
              </a:tblGrid>
              <a:tr h="1344275">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Sequential</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Functional</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Subclassing</a:t>
                      </a:r>
                      <a:endParaRPr sz="1400" u="none" cap="none" strike="noStrike"/>
                    </a:p>
                  </a:txBody>
                  <a:tcPr marT="50800" marB="50800" marR="50800" marL="50800" anchor="ctr"/>
                </a:tc>
              </a:tr>
              <a:tr h="1344275">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Simple</a:t>
                      </a:r>
                      <a:endParaRPr b="1" sz="2200" u="none" cap="none" strike="noStrike">
                        <a:solidFill>
                          <a:srgbClr val="FFFFFF"/>
                        </a:solidFill>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r>
              <a:tr h="1344275">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Flexibility</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r>
            </a:tbl>
          </a:graphicData>
        </a:graphic>
      </p:graphicFrame>
      <p:grpSp>
        <p:nvGrpSpPr>
          <p:cNvPr id="624" name="Google Shape;624;p64"/>
          <p:cNvGrpSpPr/>
          <p:nvPr/>
        </p:nvGrpSpPr>
        <p:grpSpPr>
          <a:xfrm>
            <a:off x="4973813" y="3406833"/>
            <a:ext cx="5097009" cy="1134570"/>
            <a:chOff x="0" y="-1"/>
            <a:chExt cx="5097007" cy="1134569"/>
          </a:xfrm>
        </p:grpSpPr>
        <p:grpSp>
          <p:nvGrpSpPr>
            <p:cNvPr id="625" name="Google Shape;625;p64"/>
            <p:cNvGrpSpPr/>
            <p:nvPr/>
          </p:nvGrpSpPr>
          <p:grpSpPr>
            <a:xfrm>
              <a:off x="0" y="-1"/>
              <a:ext cx="966067" cy="1134569"/>
              <a:chOff x="0" y="0"/>
              <a:chExt cx="966066" cy="1134567"/>
            </a:xfrm>
          </p:grpSpPr>
          <p:sp>
            <p:nvSpPr>
              <p:cNvPr id="626" name="Google Shape;626;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27" name="Google Shape;627;p64"/>
              <p:cNvSpPr txBox="1"/>
              <p:nvPr/>
            </p:nvSpPr>
            <p:spPr>
              <a:xfrm>
                <a:off x="327026" y="596310"/>
                <a:ext cx="312014"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grpSp>
        <p:grpSp>
          <p:nvGrpSpPr>
            <p:cNvPr id="628" name="Google Shape;628;p64"/>
            <p:cNvGrpSpPr/>
            <p:nvPr/>
          </p:nvGrpSpPr>
          <p:grpSpPr>
            <a:xfrm>
              <a:off x="2067750" y="-1"/>
              <a:ext cx="966068" cy="1134569"/>
              <a:chOff x="0" y="0"/>
              <a:chExt cx="966066" cy="1134567"/>
            </a:xfrm>
          </p:grpSpPr>
          <p:sp>
            <p:nvSpPr>
              <p:cNvPr id="629" name="Google Shape;629;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0" name="Google Shape;630;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grpSp>
        <p:grpSp>
          <p:nvGrpSpPr>
            <p:cNvPr id="631" name="Google Shape;631;p64"/>
            <p:cNvGrpSpPr/>
            <p:nvPr/>
          </p:nvGrpSpPr>
          <p:grpSpPr>
            <a:xfrm>
              <a:off x="4130940" y="-1"/>
              <a:ext cx="966067" cy="1134569"/>
              <a:chOff x="0" y="0"/>
              <a:chExt cx="966066" cy="1134567"/>
            </a:xfrm>
          </p:grpSpPr>
          <p:sp>
            <p:nvSpPr>
              <p:cNvPr id="632" name="Google Shape;632;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3" name="Google Shape;633;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grpSp>
      </p:grpSp>
      <p:grpSp>
        <p:nvGrpSpPr>
          <p:cNvPr id="634" name="Google Shape;634;p64"/>
          <p:cNvGrpSpPr/>
          <p:nvPr/>
        </p:nvGrpSpPr>
        <p:grpSpPr>
          <a:xfrm>
            <a:off x="4973813" y="4674566"/>
            <a:ext cx="5097009" cy="1134570"/>
            <a:chOff x="0" y="-1"/>
            <a:chExt cx="5097007" cy="1134569"/>
          </a:xfrm>
        </p:grpSpPr>
        <p:grpSp>
          <p:nvGrpSpPr>
            <p:cNvPr id="635" name="Google Shape;635;p64"/>
            <p:cNvGrpSpPr/>
            <p:nvPr/>
          </p:nvGrpSpPr>
          <p:grpSpPr>
            <a:xfrm>
              <a:off x="4130940" y="-1"/>
              <a:ext cx="966067" cy="1134569"/>
              <a:chOff x="0" y="0"/>
              <a:chExt cx="966066" cy="1134567"/>
            </a:xfrm>
          </p:grpSpPr>
          <p:sp>
            <p:nvSpPr>
              <p:cNvPr id="636" name="Google Shape;636;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7" name="Google Shape;637;p64"/>
              <p:cNvSpPr txBox="1"/>
              <p:nvPr/>
            </p:nvSpPr>
            <p:spPr>
              <a:xfrm>
                <a:off x="327026" y="596310"/>
                <a:ext cx="312014"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grpSp>
        <p:grpSp>
          <p:nvGrpSpPr>
            <p:cNvPr id="638" name="Google Shape;638;p64"/>
            <p:cNvGrpSpPr/>
            <p:nvPr/>
          </p:nvGrpSpPr>
          <p:grpSpPr>
            <a:xfrm>
              <a:off x="2067750" y="-1"/>
              <a:ext cx="966068" cy="1134569"/>
              <a:chOff x="0" y="0"/>
              <a:chExt cx="966066" cy="1134567"/>
            </a:xfrm>
          </p:grpSpPr>
          <p:sp>
            <p:nvSpPr>
              <p:cNvPr id="639" name="Google Shape;639;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40" name="Google Shape;640;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grpSp>
        <p:grpSp>
          <p:nvGrpSpPr>
            <p:cNvPr id="641" name="Google Shape;641;p64"/>
            <p:cNvGrpSpPr/>
            <p:nvPr/>
          </p:nvGrpSpPr>
          <p:grpSpPr>
            <a:xfrm>
              <a:off x="0" y="-1"/>
              <a:ext cx="966067" cy="1134569"/>
              <a:chOff x="0" y="0"/>
              <a:chExt cx="966066" cy="1134567"/>
            </a:xfrm>
          </p:grpSpPr>
          <p:sp>
            <p:nvSpPr>
              <p:cNvPr id="642" name="Google Shape;642;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43" name="Google Shape;643;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49" name="Google Shape;649;p65"/>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Better Performance with tf.function</a:t>
            </a:r>
            <a:endParaRPr/>
          </a:p>
        </p:txBody>
      </p:sp>
      <p:sp>
        <p:nvSpPr>
          <p:cNvPr id="655" name="Google Shape;655;p6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TensorFlow 2, </a:t>
            </a:r>
            <a:r>
              <a:rPr b="1" lang="en-US">
                <a:solidFill>
                  <a:srgbClr val="EB220C"/>
                </a:solidFill>
              </a:rPr>
              <a:t>eager execution</a:t>
            </a:r>
            <a:r>
              <a:rPr lang="en-US"/>
              <a:t> is turned on by default. The user interface is intuitive and flexible</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But this can come at the expense of performance and deployability</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You can use </a:t>
            </a:r>
            <a:r>
              <a:rPr lang="en-US" u="sng">
                <a:solidFill>
                  <a:schemeClr val="hlink"/>
                </a:solidFill>
                <a:latin typeface="Courier"/>
                <a:ea typeface="Courier"/>
                <a:cs typeface="Courier"/>
                <a:sym typeface="Courier"/>
                <a:hlinkClick r:id="rId3"/>
              </a:rPr>
              <a:t>tf.function</a:t>
            </a:r>
            <a:r>
              <a:rPr lang="en-US"/>
              <a:t> to make graphs out of your programs. It is a transformation tool that creates Python-independent dataflow graphs out of your Python code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Better Performance with tf.function</a:t>
            </a:r>
            <a:endParaRPr/>
          </a:p>
        </p:txBody>
      </p:sp>
      <p:sp>
        <p:nvSpPr>
          <p:cNvPr id="661" name="Google Shape;661;p6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Let's create two function with same operation, one runs in </a:t>
            </a:r>
            <a:r>
              <a:rPr b="1" lang="en-US"/>
              <a:t>eager</a:t>
            </a:r>
            <a:r>
              <a:rPr b="0" i="0" lang="en-US" sz="3200" u="none" cap="none" strike="noStrike">
                <a:solidFill>
                  <a:srgbClr val="000000"/>
                </a:solidFill>
                <a:latin typeface="Helvetica Neue"/>
                <a:ea typeface="Helvetica Neue"/>
                <a:cs typeface="Helvetica Neue"/>
                <a:sym typeface="Helvetica Neue"/>
              </a:rPr>
              <a:t> and another runs in </a:t>
            </a:r>
            <a:r>
              <a:rPr b="1" lang="en-US"/>
              <a:t>graph</a:t>
            </a:r>
            <a:r>
              <a:rPr b="0" i="0" lang="en-US" sz="3200" u="none" cap="none" strike="noStrike">
                <a:solidFill>
                  <a:srgbClr val="000000"/>
                </a:solidFill>
                <a:latin typeface="Helvetica Neue"/>
                <a:ea typeface="Helvetica Neue"/>
                <a:cs typeface="Helvetica Neue"/>
                <a:sym typeface="Helvetica Neue"/>
              </a:rPr>
              <a:t> mode</a:t>
            </a:r>
            <a:endParaRPr/>
          </a:p>
        </p:txBody>
      </p:sp>
      <p:pic>
        <p:nvPicPr>
          <p:cNvPr descr="Screen Shot 2020-10-21 at 11.41.43.png" id="662" name="Google Shape;662;p67"/>
          <p:cNvPicPr preferRelativeResize="0"/>
          <p:nvPr/>
        </p:nvPicPr>
        <p:blipFill rotWithShape="1">
          <a:blip r:embed="rId3">
            <a:alphaModFix/>
          </a:blip>
          <a:srcRect b="0" l="0" r="0" t="0"/>
          <a:stretch/>
        </p:blipFill>
        <p:spPr>
          <a:xfrm>
            <a:off x="2898473" y="2887091"/>
            <a:ext cx="7207854" cy="3135701"/>
          </a:xfrm>
          <a:prstGeom prst="rect">
            <a:avLst/>
          </a:prstGeom>
          <a:noFill/>
          <a:ln>
            <a:noFill/>
          </a:ln>
        </p:spPr>
      </p:pic>
      <p:pic>
        <p:nvPicPr>
          <p:cNvPr descr="Screen Shot 2020-10-21 at 11.41.54.png" id="663" name="Google Shape;663;p67"/>
          <p:cNvPicPr preferRelativeResize="0"/>
          <p:nvPr/>
        </p:nvPicPr>
        <p:blipFill rotWithShape="1">
          <a:blip r:embed="rId4">
            <a:alphaModFix/>
          </a:blip>
          <a:srcRect b="0" l="0" r="0" t="0"/>
          <a:stretch/>
        </p:blipFill>
        <p:spPr>
          <a:xfrm>
            <a:off x="2941039" y="6221628"/>
            <a:ext cx="7122722" cy="3419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 name="Shape 96"/>
        <p:cNvGrpSpPr/>
        <p:nvPr/>
      </p:nvGrpSpPr>
      <p:grpSpPr>
        <a:xfrm>
          <a:off x="0" y="0"/>
          <a:ext cx="0" cy="0"/>
          <a:chOff x="0" y="0"/>
          <a:chExt cx="0" cy="0"/>
        </a:xfrm>
      </p:grpSpPr>
      <p:sp>
        <p:nvSpPr>
          <p:cNvPr id="97" name="Google Shape;97;p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98" name="Google Shape;98;p7"/>
          <p:cNvSpPr txBox="1"/>
          <p:nvPr>
            <p:ph idx="1" type="body"/>
          </p:nvPr>
        </p:nvSpPr>
        <p:spPr>
          <a:xfrm>
            <a:off x="952500" y="1606401"/>
            <a:ext cx="11099700" cy="72708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To be able to classify digits, we must end up with the </a:t>
            </a:r>
            <a:r>
              <a:rPr b="1" lang="en-US">
                <a:solidFill>
                  <a:srgbClr val="EB220C"/>
                </a:solidFill>
              </a:rPr>
              <a:t>probabilities</a:t>
            </a:r>
            <a:r>
              <a:rPr lang="en-US"/>
              <a:t> of an image belonging to a certain class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Input layer: Flatten images into one array with 28x28=784 elements. This means our </a:t>
            </a:r>
            <a:r>
              <a:rPr b="1" lang="en-US"/>
              <a:t>input layer will have 784 nodes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Hidden layer: Reduce the number of nodes from 784 in the input layer to 64 nodes, so there’s </a:t>
            </a:r>
            <a:r>
              <a:rPr b="1" lang="en-US"/>
              <a:t>64 nodes in hidden layer</a:t>
            </a:r>
            <a:endParaRPr b="1"/>
          </a:p>
          <a:p>
            <a:pPr indent="-388937" lvl="1" marL="833437" rtl="0" algn="l">
              <a:lnSpc>
                <a:spcPct val="100000"/>
              </a:lnSpc>
              <a:spcBef>
                <a:spcPts val="2400"/>
              </a:spcBef>
              <a:spcAft>
                <a:spcPts val="0"/>
              </a:spcAft>
              <a:buClr>
                <a:srgbClr val="000000"/>
              </a:buClr>
              <a:buSzPts val="3480"/>
              <a:buFont typeface="Helvetica Neue"/>
              <a:buChar char="•"/>
            </a:pPr>
            <a:r>
              <a:rPr lang="en-US"/>
              <a:t>Output layer: Reduce 64 nodes to a total of </a:t>
            </a:r>
            <a:r>
              <a:rPr b="1" lang="en-US"/>
              <a:t>10 nodes</a:t>
            </a:r>
            <a:r>
              <a:rPr lang="en-US"/>
              <a:t>, and we can evaluate them against the label. The label is in the form of an array with 10 elements, where one of the elements is 1, while the rest is 0</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Debugging</a:t>
            </a:r>
            <a:endParaRPr/>
          </a:p>
        </p:txBody>
      </p:sp>
      <p:sp>
        <p:nvSpPr>
          <p:cNvPr id="669" name="Google Shape;669;p6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general, debugging code is easier in eager mode than inside </a:t>
            </a:r>
            <a:r>
              <a:rPr lang="en-US">
                <a:latin typeface="Courier"/>
                <a:ea typeface="Courier"/>
                <a:cs typeface="Courier"/>
                <a:sym typeface="Courier"/>
              </a:rPr>
              <a:t>tf.function</a:t>
            </a:r>
            <a:r>
              <a:rPr lang="en-US"/>
              <a:t>. You should ensure that your code executes error-free in eager mode first</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Debug in eager mode, then decorate with</a:t>
            </a:r>
            <a:r>
              <a:rPr lang="en-US" sz="3200"/>
              <a:t> </a:t>
            </a:r>
            <a:r>
              <a:rPr lang="en-US" sz="3200">
                <a:latin typeface="Courier"/>
                <a:ea typeface="Courier"/>
                <a:cs typeface="Courier"/>
                <a:sym typeface="Courier"/>
              </a:rPr>
              <a:t>@tf.function</a:t>
            </a:r>
            <a:endParaRPr sz="3200">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a:t>Don't rely on Python side effects like object mutation or list appends</a:t>
            </a:r>
            <a:endParaRPr/>
          </a:p>
          <a:p>
            <a:pPr indent="-518581" lvl="1" marL="963083" rtl="0" algn="l">
              <a:lnSpc>
                <a:spcPct val="100000"/>
              </a:lnSpc>
              <a:spcBef>
                <a:spcPts val="2400"/>
              </a:spcBef>
              <a:spcAft>
                <a:spcPts val="0"/>
              </a:spcAft>
              <a:buClr>
                <a:srgbClr val="000000"/>
              </a:buClr>
              <a:buSzPts val="4640"/>
              <a:buFont typeface="Courier"/>
              <a:buChar char="•"/>
            </a:pPr>
            <a:r>
              <a:rPr lang="en-US" sz="3200">
                <a:latin typeface="Courier"/>
                <a:ea typeface="Courier"/>
                <a:cs typeface="Courier"/>
                <a:sym typeface="Courier"/>
              </a:rPr>
              <a:t>tf.function</a:t>
            </a:r>
            <a:r>
              <a:rPr lang="en-US" sz="3200"/>
              <a:t> </a:t>
            </a:r>
            <a:r>
              <a:rPr lang="en-US"/>
              <a:t>works best with TensorFlow ops; NumPy and Python calls are converted to constants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6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Python Side Effects</a:t>
            </a:r>
            <a:endParaRPr/>
          </a:p>
        </p:txBody>
      </p:sp>
      <p:sp>
        <p:nvSpPr>
          <p:cNvPr id="675" name="Google Shape;675;p6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Python side effects like printing, </a:t>
            </a:r>
            <a:r>
              <a:rPr b="1" lang="en-US">
                <a:solidFill>
                  <a:srgbClr val="FF0000"/>
                </a:solidFill>
              </a:rPr>
              <a:t>appending to lists</a:t>
            </a:r>
            <a:r>
              <a:rPr lang="en-US"/>
              <a:t>, and mutating globals only happen the first time you call a function with a set of inputs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Afterwards, the traced </a:t>
            </a:r>
            <a:r>
              <a:rPr lang="en-US">
                <a:latin typeface="Courier"/>
                <a:ea typeface="Courier"/>
                <a:cs typeface="Courier"/>
                <a:sym typeface="Courier"/>
              </a:rPr>
              <a:t>tf.Graph</a:t>
            </a:r>
            <a:r>
              <a:rPr lang="en-US"/>
              <a:t> is reexecuted, without executing the Python code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Python Side Effects</a:t>
            </a:r>
            <a:endParaRPr/>
          </a:p>
        </p:txBody>
      </p:sp>
      <p:pic>
        <p:nvPicPr>
          <p:cNvPr descr="Screen Shot 2020-10-21 at 11.47.29.png" id="681" name="Google Shape;681;p70"/>
          <p:cNvPicPr preferRelativeResize="0"/>
          <p:nvPr/>
        </p:nvPicPr>
        <p:blipFill rotWithShape="1">
          <a:blip r:embed="rId3">
            <a:alphaModFix/>
          </a:blip>
          <a:srcRect b="0" l="0" r="0" t="0"/>
          <a:stretch/>
        </p:blipFill>
        <p:spPr>
          <a:xfrm>
            <a:off x="164990" y="1889713"/>
            <a:ext cx="12674820" cy="678550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Python Side Effects</a:t>
            </a:r>
            <a:endParaRPr/>
          </a:p>
        </p:txBody>
      </p:sp>
      <p:pic>
        <p:nvPicPr>
          <p:cNvPr id="687" name="Google Shape;687;p71"/>
          <p:cNvPicPr preferRelativeResize="0"/>
          <p:nvPr/>
        </p:nvPicPr>
        <p:blipFill rotWithShape="1">
          <a:blip r:embed="rId3">
            <a:alphaModFix/>
          </a:blip>
          <a:srcRect b="0" l="0" r="0" t="0"/>
          <a:stretch/>
        </p:blipFill>
        <p:spPr>
          <a:xfrm>
            <a:off x="2166732" y="6061363"/>
            <a:ext cx="8325541" cy="793712"/>
          </a:xfrm>
          <a:prstGeom prst="rect">
            <a:avLst/>
          </a:prstGeom>
          <a:noFill/>
          <a:ln>
            <a:noFill/>
          </a:ln>
        </p:spPr>
      </p:pic>
      <p:pic>
        <p:nvPicPr>
          <p:cNvPr id="688" name="Google Shape;688;p71"/>
          <p:cNvPicPr preferRelativeResize="0"/>
          <p:nvPr/>
        </p:nvPicPr>
        <p:blipFill rotWithShape="1">
          <a:blip r:embed="rId4">
            <a:alphaModFix/>
          </a:blip>
          <a:srcRect b="0" l="0" r="0" t="0"/>
          <a:stretch/>
        </p:blipFill>
        <p:spPr>
          <a:xfrm>
            <a:off x="2166732" y="1982564"/>
            <a:ext cx="8541026" cy="341934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94" name="Google Shape;694;p7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Customize gradient flow by tf.custom_gradient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700" name="Google Shape;700;p7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Courier"/>
              <a:buChar char="•"/>
            </a:pPr>
            <a:r>
              <a:rPr lang="en-US" u="sng">
                <a:solidFill>
                  <a:schemeClr val="hlink"/>
                </a:solidFill>
                <a:latin typeface="Courier"/>
                <a:ea typeface="Courier"/>
                <a:cs typeface="Courier"/>
                <a:sym typeface="Courier"/>
                <a:hlinkClick r:id="rId3"/>
              </a:rPr>
              <a:t>tf.custom_gradient</a:t>
            </a:r>
            <a:r>
              <a:rPr b="0" i="0" lang="en-US" sz="3200" u="none" cap="none" strike="noStrike">
                <a:solidFill>
                  <a:srgbClr val="000000"/>
                </a:solidFill>
                <a:latin typeface="Helvetica Neue"/>
                <a:ea typeface="Helvetica Neue"/>
                <a:cs typeface="Helvetica Neue"/>
                <a:sym typeface="Helvetica Neue"/>
              </a:rPr>
              <a:t> is a decorator to define a function with a custom gradient</a:t>
            </a:r>
            <a:endParaRPr>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may be useful for multiple reasons, including providing a more efficient or numerically stable gradient for a sequence of operations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706" name="Google Shape;706;p74"/>
          <p:cNvSpPr txBox="1"/>
          <p:nvPr>
            <p:ph idx="1" type="body"/>
          </p:nvPr>
        </p:nvSpPr>
        <p:spPr>
          <a:xfrm>
            <a:off x="952500" y="1606401"/>
            <a:ext cx="11099800" cy="7270899"/>
          </a:xfrm>
          <a:prstGeom prst="rect">
            <a:avLst/>
          </a:prstGeom>
          <a:blipFill rotWithShape="1">
            <a:blip r:embed="rId3">
              <a:alphaModFix/>
            </a:blip>
            <a:stretch>
              <a:fillRect b="0" l="-2523" r="0"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descr="Screen Shot 2020-10-21 at 11.53.57.png" id="707" name="Google Shape;707;p74"/>
          <p:cNvPicPr preferRelativeResize="0"/>
          <p:nvPr/>
        </p:nvPicPr>
        <p:blipFill rotWithShape="1">
          <a:blip r:embed="rId4">
            <a:alphaModFix/>
          </a:blip>
          <a:srcRect b="0" l="0" r="0" t="0"/>
          <a:stretch/>
        </p:blipFill>
        <p:spPr>
          <a:xfrm>
            <a:off x="6469090" y="6873968"/>
            <a:ext cx="6565223" cy="2739232"/>
          </a:xfrm>
          <a:prstGeom prst="rect">
            <a:avLst/>
          </a:prstGeom>
          <a:noFill/>
          <a:ln>
            <a:noFill/>
          </a:ln>
        </p:spPr>
      </p:pic>
      <p:pic>
        <p:nvPicPr>
          <p:cNvPr id="708" name="Google Shape;708;p74"/>
          <p:cNvPicPr preferRelativeResize="0"/>
          <p:nvPr/>
        </p:nvPicPr>
        <p:blipFill>
          <a:blip r:embed="rId5">
            <a:alphaModFix/>
          </a:blip>
          <a:stretch>
            <a:fillRect/>
          </a:stretch>
        </p:blipFill>
        <p:spPr>
          <a:xfrm>
            <a:off x="4378888" y="2819225"/>
            <a:ext cx="4247013" cy="1134575"/>
          </a:xfrm>
          <a:prstGeom prst="rect">
            <a:avLst/>
          </a:prstGeom>
          <a:noFill/>
          <a:ln>
            <a:noFill/>
          </a:ln>
        </p:spPr>
      </p:pic>
      <p:pic>
        <p:nvPicPr>
          <p:cNvPr id="709" name="Google Shape;709;p74"/>
          <p:cNvPicPr preferRelativeResize="0"/>
          <p:nvPr/>
        </p:nvPicPr>
        <p:blipFill>
          <a:blip r:embed="rId6">
            <a:alphaModFix/>
          </a:blip>
          <a:stretch>
            <a:fillRect/>
          </a:stretch>
        </p:blipFill>
        <p:spPr>
          <a:xfrm>
            <a:off x="4196850" y="4775125"/>
            <a:ext cx="5153758" cy="1350450"/>
          </a:xfrm>
          <a:prstGeom prst="rect">
            <a:avLst/>
          </a:prstGeom>
          <a:noFill/>
          <a:ln>
            <a:noFill/>
          </a:ln>
        </p:spPr>
      </p:pic>
      <p:pic>
        <p:nvPicPr>
          <p:cNvPr id="710" name="Google Shape;710;p74"/>
          <p:cNvPicPr preferRelativeResize="0"/>
          <p:nvPr/>
        </p:nvPicPr>
        <p:blipFill>
          <a:blip r:embed="rId7">
            <a:alphaModFix/>
          </a:blip>
          <a:stretch>
            <a:fillRect/>
          </a:stretch>
        </p:blipFill>
        <p:spPr>
          <a:xfrm>
            <a:off x="6576463" y="3791950"/>
            <a:ext cx="6350500" cy="12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716" name="Google Shape;716;p7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gradient expression can be analytically simplified to provide numerical stability:</a:t>
            </a:r>
            <a:endParaRPr/>
          </a:p>
        </p:txBody>
      </p:sp>
      <p:pic>
        <p:nvPicPr>
          <p:cNvPr descr="Screen Shot 2020-10-21 at 11.54.08.png" id="717" name="Google Shape;717;p75"/>
          <p:cNvPicPr preferRelativeResize="0"/>
          <p:nvPr/>
        </p:nvPicPr>
        <p:blipFill rotWithShape="1">
          <a:blip r:embed="rId3">
            <a:alphaModFix/>
          </a:blip>
          <a:srcRect b="0" l="0" r="0" t="0"/>
          <a:stretch/>
        </p:blipFill>
        <p:spPr>
          <a:xfrm>
            <a:off x="2710440" y="4171151"/>
            <a:ext cx="7583920" cy="5551292"/>
          </a:xfrm>
          <a:prstGeom prst="rect">
            <a:avLst/>
          </a:prstGeom>
          <a:noFill/>
          <a:ln>
            <a:noFill/>
          </a:ln>
        </p:spPr>
      </p:pic>
      <p:grpSp>
        <p:nvGrpSpPr>
          <p:cNvPr id="718" name="Google Shape;718;p75"/>
          <p:cNvGrpSpPr/>
          <p:nvPr/>
        </p:nvGrpSpPr>
        <p:grpSpPr>
          <a:xfrm>
            <a:off x="3434447" y="2827449"/>
            <a:ext cx="5441035" cy="3193710"/>
            <a:chOff x="0" y="0"/>
            <a:chExt cx="5441034" cy="3193708"/>
          </a:xfrm>
        </p:grpSpPr>
        <p:sp>
          <p:nvSpPr>
            <p:cNvPr id="719" name="Google Shape;719;p75"/>
            <p:cNvSpPr/>
            <p:nvPr/>
          </p:nvSpPr>
          <p:spPr>
            <a:xfrm>
              <a:off x="3457457" y="0"/>
              <a:ext cx="1983577" cy="1270000"/>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720" name="Google Shape;720;p75"/>
            <p:cNvSpPr/>
            <p:nvPr/>
          </p:nvSpPr>
          <p:spPr>
            <a:xfrm>
              <a:off x="0" y="2582141"/>
              <a:ext cx="5041006" cy="611567"/>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id="721" name="Google Shape;721;p75"/>
          <p:cNvPicPr preferRelativeResize="0"/>
          <p:nvPr/>
        </p:nvPicPr>
        <p:blipFill>
          <a:blip r:embed="rId4">
            <a:alphaModFix/>
          </a:blip>
          <a:stretch>
            <a:fillRect/>
          </a:stretch>
        </p:blipFill>
        <p:spPr>
          <a:xfrm>
            <a:off x="3514081" y="2747828"/>
            <a:ext cx="5441025" cy="16636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5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Reference</a:t>
            </a:r>
            <a:endParaRPr/>
          </a:p>
        </p:txBody>
      </p:sp>
      <p:sp>
        <p:nvSpPr>
          <p:cNvPr id="727" name="Google Shape;727;p7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u="sng">
                <a:solidFill>
                  <a:schemeClr val="hlink"/>
                </a:solidFill>
                <a:hlinkClick r:id="rId3"/>
              </a:rPr>
              <a:t>TensorFlow</a:t>
            </a:r>
            <a:endParaRPr>
              <a:solidFill>
                <a:srgbClr val="353535"/>
              </a:solidFill>
            </a:endParaRPr>
          </a:p>
          <a:p>
            <a:pPr indent="-444500" lvl="0" marL="444500" rtl="0" algn="l">
              <a:lnSpc>
                <a:spcPct val="100000"/>
              </a:lnSpc>
              <a:spcBef>
                <a:spcPts val="4200"/>
              </a:spcBef>
              <a:spcAft>
                <a:spcPts val="0"/>
              </a:spcAft>
              <a:buClr>
                <a:srgbClr val="000000"/>
              </a:buClr>
              <a:buSzPts val="4640"/>
              <a:buFont typeface="Helvetica Neue"/>
              <a:buChar char="•"/>
            </a:pPr>
            <a:r>
              <a:rPr lang="en-US" u="sng">
                <a:solidFill>
                  <a:schemeClr val="hlink"/>
                </a:solidFill>
                <a:hlinkClick r:id="rId4"/>
              </a:rPr>
              <a:t>3 ways to create a Keras model with TensorFlow 2.0</a:t>
            </a:r>
            <a:endParaRPr/>
          </a:p>
          <a:p>
            <a:pPr indent="-444500" lvl="0" marL="444500" rtl="0" algn="l">
              <a:lnSpc>
                <a:spcPct val="100000"/>
              </a:lnSpc>
              <a:spcBef>
                <a:spcPts val="4200"/>
              </a:spcBef>
              <a:spcAft>
                <a:spcPts val="0"/>
              </a:spcAft>
              <a:buClr>
                <a:srgbClr val="000000"/>
              </a:buClr>
              <a:buSzPts val="4640"/>
              <a:buFont typeface="Helvetica Neue"/>
              <a:buChar char="•"/>
            </a:pPr>
            <a:r>
              <a:rPr lang="en-US" u="sng">
                <a:solidFill>
                  <a:schemeClr val="hlink"/>
                </a:solidFill>
                <a:hlinkClick r:id="rId5"/>
              </a:rPr>
              <a:t>Pytorch vs Tensorflow in 2020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 name="Shape 102"/>
        <p:cNvGrpSpPr/>
        <p:nvPr/>
      </p:nvGrpSpPr>
      <p:grpSpPr>
        <a:xfrm>
          <a:off x="0" y="0"/>
          <a:ext cx="0" cy="0"/>
          <a:chOff x="0" y="0"/>
          <a:chExt cx="0" cy="0"/>
        </a:xfrm>
      </p:grpSpPr>
      <p:sp>
        <p:nvSpPr>
          <p:cNvPr id="103" name="Google Shape;103;g290f0585421_0_19"/>
          <p:cNvSpPr txBox="1"/>
          <p:nvPr>
            <p:ph type="title"/>
          </p:nvPr>
        </p:nvSpPr>
        <p:spPr>
          <a:xfrm>
            <a:off x="952500" y="254000"/>
            <a:ext cx="11099700" cy="11346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grpSp>
        <p:nvGrpSpPr>
          <p:cNvPr id="104" name="Google Shape;104;g290f0585421_0_19"/>
          <p:cNvGrpSpPr/>
          <p:nvPr/>
        </p:nvGrpSpPr>
        <p:grpSpPr>
          <a:xfrm>
            <a:off x="4397804" y="3319041"/>
            <a:ext cx="1723751" cy="3115500"/>
            <a:chOff x="0" y="0"/>
            <a:chExt cx="1723751" cy="3115500"/>
          </a:xfrm>
        </p:grpSpPr>
        <p:cxnSp>
          <p:nvCxnSpPr>
            <p:cNvPr id="105" name="Google Shape;105;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06" name="Google Shape;106;g290f0585421_0_19"/>
            <p:cNvGrpSpPr/>
            <p:nvPr/>
          </p:nvGrpSpPr>
          <p:grpSpPr>
            <a:xfrm>
              <a:off x="653681" y="0"/>
              <a:ext cx="1070071" cy="3115500"/>
              <a:chOff x="-151470" y="0"/>
              <a:chExt cx="1070071" cy="3115500"/>
            </a:xfrm>
          </p:grpSpPr>
          <p:sp>
            <p:nvSpPr>
              <p:cNvPr id="107" name="Google Shape;107;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8" name="Google Shape;108;g290f0585421_0_19"/>
              <p:cNvSpPr txBox="1"/>
              <p:nvPr/>
            </p:nvSpPr>
            <p:spPr>
              <a:xfrm rot="5400000">
                <a:off x="-1270170" y="1136990"/>
                <a:ext cx="30789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Hidden Layer, 784x64</a:t>
                </a:r>
                <a:endParaRPr b="0" i="0" sz="1400" u="none" cap="none" strike="noStrike">
                  <a:solidFill>
                    <a:srgbClr val="000000"/>
                  </a:solidFill>
                  <a:latin typeface="Arial"/>
                  <a:ea typeface="Arial"/>
                  <a:cs typeface="Arial"/>
                  <a:sym typeface="Arial"/>
                </a:endParaRPr>
              </a:p>
            </p:txBody>
          </p:sp>
        </p:grpSp>
      </p:grpSp>
      <p:grpSp>
        <p:nvGrpSpPr>
          <p:cNvPr id="109" name="Google Shape;109;g290f0585421_0_19"/>
          <p:cNvGrpSpPr/>
          <p:nvPr/>
        </p:nvGrpSpPr>
        <p:grpSpPr>
          <a:xfrm>
            <a:off x="6398443" y="3319041"/>
            <a:ext cx="1723750" cy="3115500"/>
            <a:chOff x="0" y="0"/>
            <a:chExt cx="1723750" cy="3115500"/>
          </a:xfrm>
        </p:grpSpPr>
        <p:cxnSp>
          <p:nvCxnSpPr>
            <p:cNvPr id="110" name="Google Shape;110;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11" name="Google Shape;111;g290f0585421_0_19"/>
            <p:cNvGrpSpPr/>
            <p:nvPr/>
          </p:nvGrpSpPr>
          <p:grpSpPr>
            <a:xfrm>
              <a:off x="653680" y="0"/>
              <a:ext cx="1070070" cy="3115500"/>
              <a:chOff x="-151470" y="0"/>
              <a:chExt cx="1070070" cy="3115500"/>
            </a:xfrm>
          </p:grpSpPr>
          <p:sp>
            <p:nvSpPr>
              <p:cNvPr id="112" name="Google Shape;112;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13" name="Google Shape;113;g290f0585421_0_19"/>
              <p:cNvSpPr txBox="1"/>
              <p:nvPr/>
            </p:nvSpPr>
            <p:spPr>
              <a:xfrm rot="5400000">
                <a:off x="-1165920" y="1136981"/>
                <a:ext cx="28704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Output Layer, 64x10</a:t>
                </a:r>
                <a:endParaRPr b="0" i="0" sz="1400" u="none" cap="none" strike="noStrike">
                  <a:solidFill>
                    <a:srgbClr val="000000"/>
                  </a:solidFill>
                  <a:latin typeface="Arial"/>
                  <a:ea typeface="Arial"/>
                  <a:cs typeface="Arial"/>
                  <a:sym typeface="Arial"/>
                </a:endParaRPr>
              </a:p>
            </p:txBody>
          </p:sp>
        </p:grpSp>
      </p:grpSp>
      <p:grpSp>
        <p:nvGrpSpPr>
          <p:cNvPr id="114" name="Google Shape;114;g290f0585421_0_19"/>
          <p:cNvGrpSpPr/>
          <p:nvPr/>
        </p:nvGrpSpPr>
        <p:grpSpPr>
          <a:xfrm>
            <a:off x="2397166" y="3319041"/>
            <a:ext cx="1723751" cy="3115500"/>
            <a:chOff x="0" y="0"/>
            <a:chExt cx="1723751" cy="3115500"/>
          </a:xfrm>
        </p:grpSpPr>
        <p:grpSp>
          <p:nvGrpSpPr>
            <p:cNvPr id="115" name="Google Shape;115;g290f0585421_0_19"/>
            <p:cNvGrpSpPr/>
            <p:nvPr/>
          </p:nvGrpSpPr>
          <p:grpSpPr>
            <a:xfrm>
              <a:off x="805151" y="0"/>
              <a:ext cx="918600" cy="3115500"/>
              <a:chOff x="0" y="0"/>
              <a:chExt cx="918600" cy="3115500"/>
            </a:xfrm>
          </p:grpSpPr>
          <p:sp>
            <p:nvSpPr>
              <p:cNvPr id="116" name="Google Shape;116;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17" name="Google Shape;117;g290f0585421_0_19"/>
              <p:cNvSpPr txBox="1"/>
              <p:nvPr/>
            </p:nvSpPr>
            <p:spPr>
              <a:xfrm rot="5400000">
                <a:off x="-955170" y="1321740"/>
                <a:ext cx="28185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Input Layer (Flatten)</a:t>
                </a:r>
                <a:endParaRPr b="0" i="0" sz="1400" u="none" cap="none" strike="noStrike">
                  <a:solidFill>
                    <a:srgbClr val="000000"/>
                  </a:solidFill>
                  <a:latin typeface="Arial"/>
                  <a:ea typeface="Arial"/>
                  <a:cs typeface="Arial"/>
                  <a:sym typeface="Arial"/>
                </a:endParaRPr>
              </a:p>
            </p:txBody>
          </p:sp>
        </p:grpSp>
        <p:cxnSp>
          <p:nvCxnSpPr>
            <p:cNvPr id="118" name="Google Shape;118;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grpSp>
        <p:nvGrpSpPr>
          <p:cNvPr id="119" name="Google Shape;119;g290f0585421_0_19"/>
          <p:cNvGrpSpPr/>
          <p:nvPr/>
        </p:nvGrpSpPr>
        <p:grpSpPr>
          <a:xfrm>
            <a:off x="243674" y="3379476"/>
            <a:ext cx="2220300" cy="2281936"/>
            <a:chOff x="-1" y="-1"/>
            <a:chExt cx="2220300" cy="2281936"/>
          </a:xfrm>
        </p:grpSpPr>
        <p:sp>
          <p:nvSpPr>
            <p:cNvPr id="120" name="Google Shape;120;g290f0585421_0_19"/>
            <p:cNvSpPr txBox="1"/>
            <p:nvPr/>
          </p:nvSpPr>
          <p:spPr>
            <a:xfrm>
              <a:off x="-1" y="-1"/>
              <a:ext cx="2220300" cy="530400"/>
            </a:xfrm>
            <a:prstGeom prst="rect">
              <a:avLst/>
            </a:prstGeom>
            <a:blipFill rotWithShape="1">
              <a:blip r:embed="rId3">
                <a:alphaModFix/>
              </a:blip>
              <a:stretch>
                <a:fillRect b="-21839" l="-7138" r="-7138"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pic>
          <p:nvPicPr>
            <p:cNvPr descr="影像" id="121" name="Google Shape;121;g290f0585421_0_19"/>
            <p:cNvPicPr preferRelativeResize="0"/>
            <p:nvPr/>
          </p:nvPicPr>
          <p:blipFill rotWithShape="1">
            <a:blip r:embed="rId4">
              <a:alphaModFix/>
            </a:blip>
            <a:srcRect b="53392" l="0" r="79308" t="0"/>
            <a:stretch/>
          </p:blipFill>
          <p:spPr>
            <a:xfrm>
              <a:off x="318167" y="712426"/>
              <a:ext cx="1584112" cy="1569509"/>
            </a:xfrm>
            <a:prstGeom prst="rect">
              <a:avLst/>
            </a:prstGeom>
            <a:noFill/>
            <a:ln>
              <a:noFill/>
            </a:ln>
          </p:spPr>
        </p:pic>
      </p:grpSp>
      <p:grpSp>
        <p:nvGrpSpPr>
          <p:cNvPr id="122" name="Google Shape;122;g290f0585421_0_19"/>
          <p:cNvGrpSpPr/>
          <p:nvPr/>
        </p:nvGrpSpPr>
        <p:grpSpPr>
          <a:xfrm>
            <a:off x="8399081" y="3378189"/>
            <a:ext cx="4362050" cy="1768899"/>
            <a:chOff x="0" y="184"/>
            <a:chExt cx="4362050" cy="1768899"/>
          </a:xfrm>
        </p:grpSpPr>
        <p:cxnSp>
          <p:nvCxnSpPr>
            <p:cNvPr id="123" name="Google Shape;123;g290f0585421_0_19"/>
            <p:cNvCxnSpPr/>
            <p:nvPr/>
          </p:nvCxnSpPr>
          <p:spPr>
            <a:xfrm>
              <a:off x="0" y="1498720"/>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24" name="Google Shape;124;g290f0585421_0_19"/>
            <p:cNvGrpSpPr/>
            <p:nvPr/>
          </p:nvGrpSpPr>
          <p:grpSpPr>
            <a:xfrm>
              <a:off x="779750" y="184"/>
              <a:ext cx="3582300" cy="1768899"/>
              <a:chOff x="-1" y="184"/>
              <a:chExt cx="3582300" cy="1768899"/>
            </a:xfrm>
          </p:grpSpPr>
          <p:sp>
            <p:nvSpPr>
              <p:cNvPr id="125" name="Google Shape;125;g290f0585421_0_19"/>
              <p:cNvSpPr txBox="1"/>
              <p:nvPr/>
            </p:nvSpPr>
            <p:spPr>
              <a:xfrm>
                <a:off x="805021" y="184"/>
                <a:ext cx="1972200" cy="533100"/>
              </a:xfrm>
              <a:prstGeom prst="rect">
                <a:avLst/>
              </a:prstGeom>
              <a:blipFill rotWithShape="1">
                <a:blip r:embed="rId5">
                  <a:alphaModFix/>
                </a:blip>
                <a:stretch>
                  <a:fillRect b="-35628" l="-7739" r="-8039"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126" name="Google Shape;126;g290f0585421_0_19"/>
              <p:cNvSpPr txBox="1"/>
              <p:nvPr/>
            </p:nvSpPr>
            <p:spPr>
              <a:xfrm>
                <a:off x="-1" y="1228483"/>
                <a:ext cx="3582300" cy="540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132" name="Google Shape;132;p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When instantiating the </a:t>
            </a:r>
            <a:r>
              <a:rPr lang="en-US">
                <a:latin typeface="Courier"/>
                <a:ea typeface="Courier"/>
                <a:cs typeface="Courier"/>
                <a:sym typeface="Courier"/>
              </a:rPr>
              <a:t>DeepNeuralNetwork </a:t>
            </a:r>
            <a:r>
              <a:rPr lang="en-US"/>
              <a:t>class, we pass in an array of sizes that defines the number of activations for each layer</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This initializes the class by the init function</a:t>
            </a:r>
            <a:endParaRPr/>
          </a:p>
        </p:txBody>
      </p:sp>
      <p:pic>
        <p:nvPicPr>
          <p:cNvPr descr="Screen Shot 2020-10-20 at 19.47.48.png" id="133" name="Google Shape;133;p8"/>
          <p:cNvPicPr preferRelativeResize="0"/>
          <p:nvPr/>
        </p:nvPicPr>
        <p:blipFill rotWithShape="1">
          <a:blip r:embed="rId3">
            <a:alphaModFix/>
          </a:blip>
          <a:srcRect b="0" l="0" r="0" t="0"/>
          <a:stretch/>
        </p:blipFill>
        <p:spPr>
          <a:xfrm>
            <a:off x="2810626" y="5689851"/>
            <a:ext cx="8172951" cy="3899700"/>
          </a:xfrm>
          <a:prstGeom prst="rect">
            <a:avLst/>
          </a:prstGeom>
          <a:noFill/>
          <a:ln>
            <a:noFill/>
          </a:ln>
        </p:spPr>
      </p:pic>
      <p:pic>
        <p:nvPicPr>
          <p:cNvPr descr="Screen Shot 2020-10-20 at 19.49.31.png" id="134" name="Google Shape;134;p8"/>
          <p:cNvPicPr preferRelativeResize="0"/>
          <p:nvPr/>
        </p:nvPicPr>
        <p:blipFill rotWithShape="1">
          <a:blip r:embed="rId4">
            <a:alphaModFix/>
          </a:blip>
          <a:srcRect b="0" l="0" r="0" t="0"/>
          <a:stretch/>
        </p:blipFill>
        <p:spPr>
          <a:xfrm>
            <a:off x="3045252" y="3539427"/>
            <a:ext cx="6914296" cy="5898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